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17" r:id="rId3"/>
    <p:sldId id="332" r:id="rId4"/>
    <p:sldId id="283" r:id="rId5"/>
    <p:sldId id="284" r:id="rId6"/>
    <p:sldId id="285" r:id="rId7"/>
    <p:sldId id="286" r:id="rId8"/>
    <p:sldId id="287" r:id="rId9"/>
    <p:sldId id="324" r:id="rId10"/>
    <p:sldId id="289" r:id="rId11"/>
    <p:sldId id="322" r:id="rId12"/>
    <p:sldId id="321" r:id="rId13"/>
    <p:sldId id="290" r:id="rId14"/>
    <p:sldId id="291" r:id="rId15"/>
    <p:sldId id="292" r:id="rId16"/>
    <p:sldId id="300" r:id="rId17"/>
    <p:sldId id="293" r:id="rId18"/>
    <p:sldId id="294" r:id="rId19"/>
    <p:sldId id="295" r:id="rId20"/>
    <p:sldId id="296" r:id="rId21"/>
    <p:sldId id="301" r:id="rId22"/>
    <p:sldId id="303" r:id="rId23"/>
    <p:sldId id="302" r:id="rId24"/>
    <p:sldId id="297" r:id="rId25"/>
    <p:sldId id="298" r:id="rId26"/>
    <p:sldId id="288" r:id="rId27"/>
    <p:sldId id="319" r:id="rId28"/>
    <p:sldId id="320" r:id="rId29"/>
    <p:sldId id="306" r:id="rId30"/>
    <p:sldId id="260" r:id="rId31"/>
    <p:sldId id="299" r:id="rId32"/>
    <p:sldId id="272" r:id="rId33"/>
    <p:sldId id="304" r:id="rId34"/>
    <p:sldId id="270" r:id="rId35"/>
    <p:sldId id="274" r:id="rId36"/>
    <p:sldId id="282" r:id="rId37"/>
    <p:sldId id="279" r:id="rId38"/>
    <p:sldId id="267" r:id="rId39"/>
    <p:sldId id="309" r:id="rId40"/>
    <p:sldId id="310" r:id="rId41"/>
    <p:sldId id="273" r:id="rId42"/>
    <p:sldId id="271" r:id="rId43"/>
    <p:sldId id="307" r:id="rId44"/>
    <p:sldId id="261" r:id="rId45"/>
    <p:sldId id="257" r:id="rId46"/>
    <p:sldId id="266" r:id="rId47"/>
    <p:sldId id="258" r:id="rId48"/>
    <p:sldId id="311" r:id="rId49"/>
    <p:sldId id="312" r:id="rId50"/>
    <p:sldId id="334" r:id="rId51"/>
    <p:sldId id="259" r:id="rId52"/>
    <p:sldId id="308" r:id="rId53"/>
    <p:sldId id="277" r:id="rId54"/>
    <p:sldId id="315" r:id="rId55"/>
    <p:sldId id="323" r:id="rId56"/>
    <p:sldId id="314" r:id="rId57"/>
    <p:sldId id="305" r:id="rId58"/>
    <p:sldId id="325" r:id="rId59"/>
    <p:sldId id="326" r:id="rId60"/>
    <p:sldId id="327" r:id="rId61"/>
    <p:sldId id="328" r:id="rId62"/>
    <p:sldId id="329" r:id="rId63"/>
    <p:sldId id="330" r:id="rId64"/>
    <p:sldId id="331" r:id="rId65"/>
    <p:sldId id="313" r:id="rId66"/>
    <p:sldId id="316" r:id="rId67"/>
    <p:sldId id="333" r:id="rId68"/>
  </p:sldIdLst>
  <p:sldSz cx="12192000" cy="6858000"/>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897" autoAdjust="0"/>
    <p:restoredTop sz="94660"/>
  </p:normalViewPr>
  <p:slideViewPr>
    <p:cSldViewPr snapToGrid="0">
      <p:cViewPr varScale="1">
        <p:scale>
          <a:sx n="85" d="100"/>
          <a:sy n="85" d="100"/>
        </p:scale>
        <p:origin x="108"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493105" y="802298"/>
            <a:ext cx="8561747" cy="2541431"/>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493106" y="3531204"/>
            <a:ext cx="8561746"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A423BF71-38B7-8642-BFCE-EDAE9BD0CBAF}" type="datetimeFigureOut">
              <a:rPr lang="en-US" dirty="0"/>
              <a:t>12/10/2019</a:t>
            </a:fld>
            <a:endParaRPr lang="en-US" dirty="0"/>
          </a:p>
        </p:txBody>
      </p:sp>
      <p:sp>
        <p:nvSpPr>
          <p:cNvPr id="5" name="Footer Placeholder 4"/>
          <p:cNvSpPr>
            <a:spLocks noGrp="1"/>
          </p:cNvSpPr>
          <p:nvPr>
            <p:ph type="ftr" sz="quarter" idx="11"/>
          </p:nvPr>
        </p:nvSpPr>
        <p:spPr>
          <a:xfrm>
            <a:off x="2493105" y="329307"/>
            <a:ext cx="4897310"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‹Nº›</a:t>
            </a:fld>
            <a:endParaRPr lang="en-US" dirty="0"/>
          </a:p>
        </p:txBody>
      </p:sp>
      <p:cxnSp>
        <p:nvCxnSpPr>
          <p:cNvPr id="8" name="Straight Connector 7"/>
          <p:cNvCxnSpPr/>
          <p:nvPr/>
        </p:nvCxnSpPr>
        <p:spPr>
          <a:xfrm>
            <a:off x="2334637" y="798973"/>
            <a:ext cx="0" cy="2544756"/>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3B025CB-9D18-264E-A945-2D020344C9DA}" type="datetimeFigureOut">
              <a:rPr lang="en-US" dirty="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883863"/>
            <a:ext cx="1615742" cy="457499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534694" y="883863"/>
            <a:ext cx="7738807" cy="457499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07EFB6C-7E96-8F41-8872-189CA1C59F84}" type="datetimeFigureOut">
              <a:rPr lang="en-US" dirty="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8" name="Straight Connector 7"/>
          <p:cNvCxnSpPr/>
          <p:nvPr/>
        </p:nvCxnSpPr>
        <p:spPr>
          <a:xfrm flipH="1">
            <a:off x="9439111" y="719272"/>
            <a:ext cx="1615742"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981CDE-9BE7-C544-8ACB-7077DFC4270F}" type="datetimeFigureOut">
              <a:rPr lang="en-US" dirty="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534813" y="1756130"/>
            <a:ext cx="8562580" cy="1887950"/>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534695" y="3806195"/>
            <a:ext cx="854999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55BA285-9698-1B45-8319-D90A8C63F150}" type="datetimeFigureOut">
              <a:rPr lang="en-US" dirty="0"/>
              <a:t>12/10/2019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889"/>
            <a:ext cx="9520157"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34695" y="2010878"/>
            <a:ext cx="4608576" cy="343814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454793" y="2017343"/>
            <a:ext cx="4604130" cy="344152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A86CD42-43FF-B740-998F-DCC3802C4CE3}" type="datetimeFigureOut">
              <a:rPr lang="en-US" dirty="0"/>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534695" y="804163"/>
            <a:ext cx="9520157"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534695" y="2019549"/>
            <a:ext cx="4608576"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534695" y="2824269"/>
            <a:ext cx="4608576" cy="264445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454791" y="2023003"/>
            <a:ext cx="4608576"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454792" y="2821491"/>
            <a:ext cx="4608576" cy="263737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EA0FFBD-2EE4-8547-BBAE-A1AC91C8D77E}" type="datetimeFigureOut">
              <a:rPr lang="en-US" dirty="0"/>
              <a:t>12/10/2019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5A2352-D7AC-F242-9256-A4477BCBF354}" type="datetimeFigureOut">
              <a:rPr lang="en-US" dirty="0"/>
              <a:t>12/10/2019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CFC6A-9AE6-404D-9FDD-168B477B9C90}" type="datetimeFigureOut">
              <a:rPr lang="en-US" dirty="0"/>
              <a:t>12/10/2019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534642" y="798973"/>
            <a:ext cx="3183128" cy="2247117"/>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534695" y="3205491"/>
            <a:ext cx="3184989"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61CFCDFD-B4CF-A241-8D71-E814B10BEAF4}" type="datetimeFigureOut">
              <a:rPr lang="en-US" dirty="0"/>
              <a:t>12/10/2019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5694" y="1129513"/>
            <a:ext cx="5447840" cy="1830584"/>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534695" y="3145992"/>
            <a:ext cx="5440037"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a:xfrm>
            <a:off x="1534695" y="5469856"/>
            <a:ext cx="5440038" cy="320123"/>
          </a:xfrm>
        </p:spPr>
        <p:txBody>
          <a:bodyPr/>
          <a:lstStyle>
            <a:lvl1pPr algn="l">
              <a:defRPr/>
            </a:lvl1pPr>
          </a:lstStyle>
          <a:p>
            <a:fld id="{26A7B589-FD4B-7E46-869A-CBADC5FC564E}" type="datetimeFigureOut">
              <a:rPr lang="en-US" dirty="0"/>
              <a:t>12/10/2019</a:t>
            </a:fld>
            <a:endParaRPr lang="en-US" dirty="0"/>
          </a:p>
        </p:txBody>
      </p:sp>
      <p:sp>
        <p:nvSpPr>
          <p:cNvPr id="6" name="Footer Placeholder 5"/>
          <p:cNvSpPr>
            <a:spLocks noGrp="1"/>
          </p:cNvSpPr>
          <p:nvPr>
            <p:ph type="ftr" sz="quarter" idx="11"/>
          </p:nvPr>
        </p:nvSpPr>
        <p:spPr>
          <a:xfrm>
            <a:off x="1534910" y="318640"/>
            <a:ext cx="5453475"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cxnSp>
        <p:nvCxnSpPr>
          <p:cNvPr id="14" name="Straight Connector 13"/>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2015732"/>
            <a:ext cx="12192000" cy="4118829"/>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srcRect t="2769" b="-2769"/>
          <a:stretch/>
        </p:blipFill>
        <p:spPr>
          <a:xfrm>
            <a:off x="0" y="6135624"/>
            <a:ext cx="12192000" cy="742950"/>
          </a:xfrm>
          <a:prstGeom prst="rect">
            <a:avLst/>
          </a:prstGeom>
        </p:spPr>
      </p:pic>
      <p:sp>
        <p:nvSpPr>
          <p:cNvPr id="2" name="Title Placeholder 1"/>
          <p:cNvSpPr>
            <a:spLocks noGrp="1"/>
          </p:cNvSpPr>
          <p:nvPr>
            <p:ph type="title"/>
          </p:nvPr>
        </p:nvSpPr>
        <p:spPr>
          <a:xfrm>
            <a:off x="1534696" y="804519"/>
            <a:ext cx="9520158" cy="1049235"/>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534696" y="2015732"/>
            <a:ext cx="9520158" cy="345061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CD8A92E-5FF9-8143-81B3-CCB531513398}" type="datetimeFigureOut">
              <a:rPr lang="en-US" dirty="0"/>
              <a:t>12/10/2019</a:t>
            </a:fld>
            <a:endParaRPr lang="en-US" dirty="0"/>
          </a:p>
        </p:txBody>
      </p:sp>
      <p:sp>
        <p:nvSpPr>
          <p:cNvPr id="5" name="Footer Placeholder 4"/>
          <p:cNvSpPr>
            <a:spLocks noGrp="1"/>
          </p:cNvSpPr>
          <p:nvPr>
            <p:ph type="ftr" sz="quarter" idx="3"/>
          </p:nvPr>
        </p:nvSpPr>
        <p:spPr>
          <a:xfrm>
            <a:off x="1534695" y="329307"/>
            <a:ext cx="5855719"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cxnSp>
        <p:nvCxnSpPr>
          <p:cNvPr id="12" name="Straight Connector 11"/>
          <p:cNvCxnSpPr/>
          <p:nvPr/>
        </p:nvCxnSpPr>
        <p:spPr>
          <a:xfrm>
            <a:off x="0" y="6141705"/>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D485A1-08B1-45B7-A0B8-B8B643BB3632}"/>
              </a:ext>
            </a:extLst>
          </p:cNvPr>
          <p:cNvSpPr>
            <a:spLocks noGrp="1"/>
          </p:cNvSpPr>
          <p:nvPr>
            <p:ph type="ctrTitle"/>
          </p:nvPr>
        </p:nvSpPr>
        <p:spPr>
          <a:xfrm>
            <a:off x="2493105" y="219202"/>
            <a:ext cx="8561747" cy="2541431"/>
          </a:xfrm>
        </p:spPr>
        <p:txBody>
          <a:bodyPr>
            <a:noAutofit/>
          </a:bodyPr>
          <a:lstStyle/>
          <a:p>
            <a:pPr algn="ctr"/>
            <a:r>
              <a:rPr lang="es-GT" sz="4800" b="1" u="sng" dirty="0"/>
              <a:t>Caso Político </a:t>
            </a:r>
            <a:r>
              <a:rPr lang="es-GT" sz="4800" b="1" dirty="0"/>
              <a:t/>
            </a:r>
            <a:br>
              <a:rPr lang="es-GT" sz="4800" b="1" dirty="0"/>
            </a:br>
            <a:r>
              <a:rPr lang="es-GT" sz="4800" b="1" dirty="0"/>
              <a:t>ABOGADO</a:t>
            </a:r>
            <a:br>
              <a:rPr lang="es-GT" sz="4800" b="1" dirty="0"/>
            </a:br>
            <a:r>
              <a:rPr lang="es-GT" sz="4800" b="1" dirty="0"/>
              <a:t>MOISES EDUARDO </a:t>
            </a:r>
            <a:br>
              <a:rPr lang="es-GT" sz="4800" b="1" dirty="0"/>
            </a:br>
            <a:r>
              <a:rPr lang="es-GT" sz="4800" b="1" dirty="0"/>
              <a:t>GALINDO RUIZ</a:t>
            </a:r>
          </a:p>
        </p:txBody>
      </p:sp>
      <p:sp>
        <p:nvSpPr>
          <p:cNvPr id="3" name="Subtítulo 2">
            <a:extLst>
              <a:ext uri="{FF2B5EF4-FFF2-40B4-BE49-F238E27FC236}">
                <a16:creationId xmlns:a16="http://schemas.microsoft.com/office/drawing/2014/main" xmlns="" id="{0138ABAC-2608-4D07-ADC3-1F117A006868}"/>
              </a:ext>
            </a:extLst>
          </p:cNvPr>
          <p:cNvSpPr>
            <a:spLocks noGrp="1"/>
          </p:cNvSpPr>
          <p:nvPr>
            <p:ph type="subTitle" idx="1"/>
          </p:nvPr>
        </p:nvSpPr>
        <p:spPr>
          <a:xfrm>
            <a:off x="2493105" y="2760634"/>
            <a:ext cx="8704982" cy="2063158"/>
          </a:xfrm>
        </p:spPr>
        <p:txBody>
          <a:bodyPr>
            <a:noAutofit/>
          </a:bodyPr>
          <a:lstStyle/>
          <a:p>
            <a:pPr algn="ctr"/>
            <a:r>
              <a:rPr lang="es-GT" sz="2000" b="1" u="sng" dirty="0"/>
              <a:t>VIOLACIÓN de </a:t>
            </a:r>
            <a:r>
              <a:rPr lang="es-GT" sz="2000" b="1" u="sng" dirty="0" err="1"/>
              <a:t>ddhh</a:t>
            </a:r>
            <a:endParaRPr lang="es-GT" sz="2000" b="1" u="sng" dirty="0"/>
          </a:p>
          <a:p>
            <a:pPr algn="ctr"/>
            <a:r>
              <a:rPr lang="es-GT" sz="2000" b="1" dirty="0"/>
              <a:t>SECRETO PROFESIONAL</a:t>
            </a:r>
          </a:p>
          <a:p>
            <a:pPr algn="ctr"/>
            <a:r>
              <a:rPr lang="es-GT" sz="2000" b="1" u="sng" dirty="0"/>
              <a:t>Victima </a:t>
            </a:r>
          </a:p>
          <a:p>
            <a:pPr algn="ctr"/>
            <a:r>
              <a:rPr lang="es-GT" sz="2000" b="1" dirty="0"/>
              <a:t>la sociedad guatemalteca  </a:t>
            </a:r>
          </a:p>
          <a:p>
            <a:pPr algn="ctr"/>
            <a:r>
              <a:rPr lang="es-GT" sz="2000" b="1" dirty="0"/>
              <a:t>Y MAS DE 30,000 ABOGADOS de hoy y el futuro</a:t>
            </a:r>
          </a:p>
        </p:txBody>
      </p:sp>
    </p:spTree>
    <p:extLst>
      <p:ext uri="{BB962C8B-B14F-4D97-AF65-F5344CB8AC3E}">
        <p14:creationId xmlns:p14="http://schemas.microsoft.com/office/powerpoint/2010/main" val="3321250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609FFAD-C5F8-400C-BB88-75949456DC59}"/>
              </a:ext>
            </a:extLst>
          </p:cNvPr>
          <p:cNvSpPr>
            <a:spLocks noGrp="1"/>
          </p:cNvSpPr>
          <p:nvPr>
            <p:ph type="ctrTitle"/>
          </p:nvPr>
        </p:nvSpPr>
        <p:spPr>
          <a:xfrm>
            <a:off x="2610678" y="26504"/>
            <a:ext cx="7834574" cy="1683025"/>
          </a:xfrm>
        </p:spPr>
        <p:txBody>
          <a:bodyPr>
            <a:normAutofit/>
          </a:bodyPr>
          <a:lstStyle/>
          <a:p>
            <a:pPr algn="ctr"/>
            <a:r>
              <a:rPr lang="es-GT" sz="4800" dirty="0"/>
              <a:t>El enemigo </a:t>
            </a:r>
            <a:br>
              <a:rPr lang="es-GT" sz="4800" dirty="0"/>
            </a:br>
            <a:r>
              <a:rPr lang="es-GT" sz="4800" dirty="0"/>
              <a:t>-tirano y totalitario-</a:t>
            </a:r>
          </a:p>
        </p:txBody>
      </p:sp>
      <p:sp>
        <p:nvSpPr>
          <p:cNvPr id="3" name="Subtítulo 2">
            <a:extLst>
              <a:ext uri="{FF2B5EF4-FFF2-40B4-BE49-F238E27FC236}">
                <a16:creationId xmlns:a16="http://schemas.microsoft.com/office/drawing/2014/main" xmlns="" id="{56BF8CEE-B11E-4CDA-9368-22E1FB591F79}"/>
              </a:ext>
            </a:extLst>
          </p:cNvPr>
          <p:cNvSpPr>
            <a:spLocks noGrp="1"/>
          </p:cNvSpPr>
          <p:nvPr>
            <p:ph type="subTitle" idx="1"/>
          </p:nvPr>
        </p:nvSpPr>
        <p:spPr>
          <a:xfrm>
            <a:off x="2358887" y="1709529"/>
            <a:ext cx="8790426" cy="1269170"/>
          </a:xfrm>
        </p:spPr>
        <p:txBody>
          <a:bodyPr>
            <a:noAutofit/>
          </a:bodyPr>
          <a:lstStyle/>
          <a:p>
            <a:r>
              <a:rPr lang="es-GT" sz="2400" dirty="0"/>
              <a:t>LOS EX COMISIONADOS AL FRENTE DE LA CICIG </a:t>
            </a:r>
          </a:p>
          <a:p>
            <a:r>
              <a:rPr lang="es-GT" sz="2400" dirty="0"/>
              <a:t>	–su inmunidad-</a:t>
            </a:r>
          </a:p>
          <a:p>
            <a:r>
              <a:rPr lang="es-GT" sz="2400" dirty="0"/>
              <a:t>EL PERSONAL DE LA CICIG</a:t>
            </a:r>
          </a:p>
          <a:p>
            <a:r>
              <a:rPr lang="es-GT" sz="2400" dirty="0"/>
              <a:t>	 –su impunidad-</a:t>
            </a:r>
          </a:p>
          <a:p>
            <a:r>
              <a:rPr lang="es-GT" sz="2400" dirty="0"/>
              <a:t>GUATEMALTECOS</a:t>
            </a:r>
          </a:p>
          <a:p>
            <a:r>
              <a:rPr lang="es-GT" sz="2400" dirty="0"/>
              <a:t>	ENTREGUISTAS POR CONVICCION</a:t>
            </a:r>
          </a:p>
          <a:p>
            <a:r>
              <a:rPr lang="es-GT" sz="2400" dirty="0"/>
              <a:t>	COBARDES POR AUTOPROTECCION</a:t>
            </a:r>
          </a:p>
        </p:txBody>
      </p:sp>
    </p:spTree>
    <p:extLst>
      <p:ext uri="{BB962C8B-B14F-4D97-AF65-F5344CB8AC3E}">
        <p14:creationId xmlns:p14="http://schemas.microsoft.com/office/powerpoint/2010/main" val="53218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609FFAD-C5F8-400C-BB88-75949456DC59}"/>
              </a:ext>
            </a:extLst>
          </p:cNvPr>
          <p:cNvSpPr>
            <a:spLocks noGrp="1"/>
          </p:cNvSpPr>
          <p:nvPr>
            <p:ph type="ctrTitle"/>
          </p:nvPr>
        </p:nvSpPr>
        <p:spPr>
          <a:xfrm>
            <a:off x="2610678" y="26504"/>
            <a:ext cx="7834574" cy="1683025"/>
          </a:xfrm>
        </p:spPr>
        <p:txBody>
          <a:bodyPr>
            <a:normAutofit/>
          </a:bodyPr>
          <a:lstStyle/>
          <a:p>
            <a:pPr algn="ctr"/>
            <a:r>
              <a:rPr lang="es-GT" sz="4800" dirty="0"/>
              <a:t>El enemigo </a:t>
            </a:r>
            <a:br>
              <a:rPr lang="es-GT" sz="4800" dirty="0"/>
            </a:br>
            <a:r>
              <a:rPr lang="es-GT" sz="4800" dirty="0"/>
              <a:t>-tirano y totalitario-</a:t>
            </a:r>
          </a:p>
        </p:txBody>
      </p:sp>
      <p:sp>
        <p:nvSpPr>
          <p:cNvPr id="3" name="Subtítulo 2">
            <a:extLst>
              <a:ext uri="{FF2B5EF4-FFF2-40B4-BE49-F238E27FC236}">
                <a16:creationId xmlns:a16="http://schemas.microsoft.com/office/drawing/2014/main" xmlns="" id="{56BF8CEE-B11E-4CDA-9368-22E1FB591F79}"/>
              </a:ext>
            </a:extLst>
          </p:cNvPr>
          <p:cNvSpPr>
            <a:spLocks noGrp="1"/>
          </p:cNvSpPr>
          <p:nvPr>
            <p:ph type="subTitle" idx="1"/>
          </p:nvPr>
        </p:nvSpPr>
        <p:spPr>
          <a:xfrm>
            <a:off x="2358887" y="1709529"/>
            <a:ext cx="8790426" cy="1269170"/>
          </a:xfrm>
        </p:spPr>
        <p:txBody>
          <a:bodyPr>
            <a:noAutofit/>
          </a:bodyPr>
          <a:lstStyle/>
          <a:p>
            <a:r>
              <a:rPr lang="es-GT" sz="3600" dirty="0"/>
              <a:t>La izquierda radical en Guatemala</a:t>
            </a:r>
          </a:p>
          <a:p>
            <a:r>
              <a:rPr lang="es-GT" sz="3600" dirty="0"/>
              <a:t>	-Su cooptación del sistema 		  de justicia –ULTIMOS 25 AÑOS-</a:t>
            </a:r>
          </a:p>
        </p:txBody>
      </p:sp>
    </p:spTree>
    <p:extLst>
      <p:ext uri="{BB962C8B-B14F-4D97-AF65-F5344CB8AC3E}">
        <p14:creationId xmlns:p14="http://schemas.microsoft.com/office/powerpoint/2010/main" val="2932655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E4BEE93-C5F2-4D39-8EAF-B9ADDDDADD7F}"/>
              </a:ext>
            </a:extLst>
          </p:cNvPr>
          <p:cNvSpPr>
            <a:spLocks noGrp="1"/>
          </p:cNvSpPr>
          <p:nvPr>
            <p:ph type="title"/>
          </p:nvPr>
        </p:nvSpPr>
        <p:spPr/>
        <p:txBody>
          <a:bodyPr/>
          <a:lstStyle/>
          <a:p>
            <a:r>
              <a:rPr lang="es-GT" dirty="0"/>
              <a:t>Defensores de la Patria</a:t>
            </a:r>
          </a:p>
        </p:txBody>
      </p:sp>
      <p:sp>
        <p:nvSpPr>
          <p:cNvPr id="3" name="Marcador de contenido 2">
            <a:extLst>
              <a:ext uri="{FF2B5EF4-FFF2-40B4-BE49-F238E27FC236}">
                <a16:creationId xmlns:a16="http://schemas.microsoft.com/office/drawing/2014/main" xmlns="" id="{CB43250E-C5D6-4903-A18F-31DD5AE4FB7F}"/>
              </a:ext>
            </a:extLst>
          </p:cNvPr>
          <p:cNvSpPr>
            <a:spLocks noGrp="1"/>
          </p:cNvSpPr>
          <p:nvPr>
            <p:ph idx="1"/>
          </p:nvPr>
        </p:nvSpPr>
        <p:spPr/>
        <p:txBody>
          <a:bodyPr/>
          <a:lstStyle/>
          <a:p>
            <a:r>
              <a:rPr lang="es-GT" dirty="0"/>
              <a:t>Los guatemaltecos que creen en:</a:t>
            </a:r>
          </a:p>
          <a:p>
            <a:pPr lvl="1"/>
            <a:r>
              <a:rPr lang="es-GT" dirty="0"/>
              <a:t>Los valores de la familia</a:t>
            </a:r>
          </a:p>
          <a:p>
            <a:pPr lvl="1"/>
            <a:r>
              <a:rPr lang="es-GT" dirty="0"/>
              <a:t>La Republica</a:t>
            </a:r>
          </a:p>
          <a:p>
            <a:pPr lvl="1"/>
            <a:r>
              <a:rPr lang="es-GT" dirty="0"/>
              <a:t>La democracia</a:t>
            </a:r>
          </a:p>
          <a:p>
            <a:pPr lvl="1"/>
            <a:r>
              <a:rPr lang="es-GT" dirty="0"/>
              <a:t>Pro vida </a:t>
            </a:r>
          </a:p>
          <a:p>
            <a:pPr lvl="1"/>
            <a:r>
              <a:rPr lang="es-GT" dirty="0"/>
              <a:t>Una nación y una patria</a:t>
            </a:r>
          </a:p>
          <a:p>
            <a:pPr lvl="1"/>
            <a:r>
              <a:rPr lang="es-GT" dirty="0"/>
              <a:t>Estado de Derecho</a:t>
            </a:r>
          </a:p>
          <a:p>
            <a:pPr lvl="1"/>
            <a:r>
              <a:rPr lang="es-GT" dirty="0"/>
              <a:t>Sionistas</a:t>
            </a:r>
          </a:p>
        </p:txBody>
      </p:sp>
    </p:spTree>
    <p:extLst>
      <p:ext uri="{BB962C8B-B14F-4D97-AF65-F5344CB8AC3E}">
        <p14:creationId xmlns:p14="http://schemas.microsoft.com/office/powerpoint/2010/main" val="1423711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B8ED074-DD5E-4126-87B8-7E39F7983A61}"/>
              </a:ext>
            </a:extLst>
          </p:cNvPr>
          <p:cNvSpPr>
            <a:spLocks noGrp="1"/>
          </p:cNvSpPr>
          <p:nvPr>
            <p:ph type="title"/>
          </p:nvPr>
        </p:nvSpPr>
        <p:spPr>
          <a:xfrm>
            <a:off x="1534696" y="867037"/>
            <a:ext cx="9520158" cy="1049235"/>
          </a:xfrm>
        </p:spPr>
        <p:txBody>
          <a:bodyPr>
            <a:normAutofit/>
          </a:bodyPr>
          <a:lstStyle/>
          <a:p>
            <a:pPr algn="ctr"/>
            <a:r>
              <a:rPr lang="es-GT" sz="4800" dirty="0"/>
              <a:t>LA ESTRATEGIA DEL ENEMIGO</a:t>
            </a:r>
          </a:p>
        </p:txBody>
      </p:sp>
      <p:sp>
        <p:nvSpPr>
          <p:cNvPr id="3" name="Marcador de contenido 2">
            <a:extLst>
              <a:ext uri="{FF2B5EF4-FFF2-40B4-BE49-F238E27FC236}">
                <a16:creationId xmlns:a16="http://schemas.microsoft.com/office/drawing/2014/main" xmlns="" id="{000F9A76-3C4C-4DDF-A80E-335DD7D8D968}"/>
              </a:ext>
            </a:extLst>
          </p:cNvPr>
          <p:cNvSpPr>
            <a:spLocks noGrp="1"/>
          </p:cNvSpPr>
          <p:nvPr>
            <p:ph idx="1"/>
          </p:nvPr>
        </p:nvSpPr>
        <p:spPr/>
        <p:txBody>
          <a:bodyPr>
            <a:normAutofit fontScale="77500" lnSpcReduction="20000"/>
          </a:bodyPr>
          <a:lstStyle/>
          <a:p>
            <a:pPr>
              <a:buFont typeface="Wingdings" panose="05000000000000000000" pitchFamily="2" charset="2"/>
              <a:buChar char="ü"/>
            </a:pPr>
            <a:r>
              <a:rPr lang="es-GT" sz="3600" dirty="0"/>
              <a:t>1º. LUCHA CONTRA LAS CIACS</a:t>
            </a:r>
          </a:p>
          <a:p>
            <a:pPr>
              <a:buFont typeface="Wingdings" panose="05000000000000000000" pitchFamily="2" charset="2"/>
              <a:buChar char="ü"/>
            </a:pPr>
            <a:r>
              <a:rPr lang="es-GT" sz="3600" dirty="0"/>
              <a:t>2º. LUCHA CONTRA LA CORRUPCION</a:t>
            </a:r>
          </a:p>
          <a:p>
            <a:r>
              <a:rPr lang="es-GT" sz="3600" dirty="0"/>
              <a:t>3º. TEORÍA DEL  CAOS PARA ROMPER EL ORDEN  </a:t>
            </a:r>
          </a:p>
          <a:p>
            <a:pPr marL="0" indent="0">
              <a:buNone/>
            </a:pPr>
            <a:r>
              <a:rPr lang="es-GT" sz="3600" dirty="0"/>
              <a:t>	CONSTITUCIONAL</a:t>
            </a:r>
          </a:p>
          <a:p>
            <a:r>
              <a:rPr lang="es-GT" sz="3600" dirty="0"/>
              <a:t> 4º. LUCHA VIOLENTA CONTRA EL STATUS- QUO</a:t>
            </a:r>
          </a:p>
          <a:p>
            <a:pPr marL="0" indent="0">
              <a:buNone/>
            </a:pPr>
            <a:endParaRPr lang="es-GT" sz="3600" dirty="0"/>
          </a:p>
        </p:txBody>
      </p:sp>
    </p:spTree>
    <p:extLst>
      <p:ext uri="{BB962C8B-B14F-4D97-AF65-F5344CB8AC3E}">
        <p14:creationId xmlns:p14="http://schemas.microsoft.com/office/powerpoint/2010/main" val="2598441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5C63D06-1EAF-409D-9CD0-7581B6C16B4D}"/>
              </a:ext>
            </a:extLst>
          </p:cNvPr>
          <p:cNvSpPr>
            <a:spLocks noGrp="1"/>
          </p:cNvSpPr>
          <p:nvPr>
            <p:ph type="title"/>
          </p:nvPr>
        </p:nvSpPr>
        <p:spPr/>
        <p:txBody>
          <a:bodyPr/>
          <a:lstStyle/>
          <a:p>
            <a:pPr algn="ctr"/>
            <a:r>
              <a:rPr lang="es-GT" dirty="0"/>
              <a:t>ORIGEN DEL CONFLICTO</a:t>
            </a:r>
          </a:p>
        </p:txBody>
      </p:sp>
      <p:sp>
        <p:nvSpPr>
          <p:cNvPr id="3" name="Marcador de contenido 2">
            <a:extLst>
              <a:ext uri="{FF2B5EF4-FFF2-40B4-BE49-F238E27FC236}">
                <a16:creationId xmlns:a16="http://schemas.microsoft.com/office/drawing/2014/main" xmlns="" id="{6FFC270F-FEF2-4E1F-AE8E-B0F70BD030A7}"/>
              </a:ext>
            </a:extLst>
          </p:cNvPr>
          <p:cNvSpPr>
            <a:spLocks noGrp="1"/>
          </p:cNvSpPr>
          <p:nvPr>
            <p:ph idx="1"/>
          </p:nvPr>
        </p:nvSpPr>
        <p:spPr/>
        <p:txBody>
          <a:bodyPr>
            <a:normAutofit fontScale="85000" lnSpcReduction="10000"/>
          </a:bodyPr>
          <a:lstStyle/>
          <a:p>
            <a:r>
              <a:rPr lang="es-GT" dirty="0"/>
              <a:t>EL RE- ACOMODAMIENTO A LA COYUNTURA POST-CONFLICTO</a:t>
            </a:r>
          </a:p>
          <a:p>
            <a:pPr lvl="1"/>
            <a:r>
              <a:rPr lang="es-GT" dirty="0"/>
              <a:t>LA IZQUIERDA RADICAL Y VIOLENTA</a:t>
            </a:r>
          </a:p>
          <a:p>
            <a:r>
              <a:rPr lang="es-GT" dirty="0"/>
              <a:t>LA CONTINUACION DE LA GUERRA POR OTRO MEDIOS</a:t>
            </a:r>
          </a:p>
          <a:p>
            <a:pPr lvl="1"/>
            <a:r>
              <a:rPr lang="es-GT" dirty="0"/>
              <a:t>PARA ALCANZAR EL PODER </a:t>
            </a:r>
          </a:p>
          <a:p>
            <a:r>
              <a:rPr lang="es-GT" dirty="0"/>
              <a:t>SUPERVIVENCIA ECONOMICA Y POLITICA</a:t>
            </a:r>
          </a:p>
          <a:p>
            <a:pPr lvl="1"/>
            <a:r>
              <a:rPr lang="es-GT" dirty="0"/>
              <a:t>DEL SECUESTRO Y TERRORISMO AL CHANTAJE, EXTORSION Y TERRORISMO JUDICIAL</a:t>
            </a:r>
          </a:p>
          <a:p>
            <a:r>
              <a:rPr lang="es-GT" dirty="0"/>
              <a:t>INTENTO DE SUPERAR LA DERROTA MILITAR, POLITICA, SOCIAL Y ELECTORAL</a:t>
            </a:r>
          </a:p>
          <a:p>
            <a:pPr lvl="1"/>
            <a:r>
              <a:rPr lang="es-GT" dirty="0"/>
              <a:t>ULTIMA ENVESTIDA COYUNTURAL –TODO O NADA, LA TEORÍA DEL CAOS- X MEDIO DE LA EX CICIG</a:t>
            </a:r>
          </a:p>
        </p:txBody>
      </p:sp>
    </p:spTree>
    <p:extLst>
      <p:ext uri="{BB962C8B-B14F-4D97-AF65-F5344CB8AC3E}">
        <p14:creationId xmlns:p14="http://schemas.microsoft.com/office/powerpoint/2010/main" val="1791406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875C49C-6F4F-43EC-898F-EF5277BCD85D}"/>
              </a:ext>
            </a:extLst>
          </p:cNvPr>
          <p:cNvSpPr>
            <a:spLocks noGrp="1"/>
          </p:cNvSpPr>
          <p:nvPr>
            <p:ph type="title"/>
          </p:nvPr>
        </p:nvSpPr>
        <p:spPr/>
        <p:txBody>
          <a:bodyPr>
            <a:normAutofit/>
          </a:bodyPr>
          <a:lstStyle/>
          <a:p>
            <a:pPr algn="ctr"/>
            <a:r>
              <a:rPr lang="es-GT" sz="4800" dirty="0"/>
              <a:t>OBJETIVO</a:t>
            </a:r>
          </a:p>
        </p:txBody>
      </p:sp>
      <p:sp>
        <p:nvSpPr>
          <p:cNvPr id="3" name="Marcador de contenido 2">
            <a:extLst>
              <a:ext uri="{FF2B5EF4-FFF2-40B4-BE49-F238E27FC236}">
                <a16:creationId xmlns:a16="http://schemas.microsoft.com/office/drawing/2014/main" xmlns="" id="{BD6D70AB-E5B0-41B5-A8B3-3F08D1A517BD}"/>
              </a:ext>
            </a:extLst>
          </p:cNvPr>
          <p:cNvSpPr>
            <a:spLocks noGrp="1"/>
          </p:cNvSpPr>
          <p:nvPr>
            <p:ph idx="1"/>
          </p:nvPr>
        </p:nvSpPr>
        <p:spPr/>
        <p:txBody>
          <a:bodyPr>
            <a:normAutofit fontScale="77500" lnSpcReduction="20000"/>
          </a:bodyPr>
          <a:lstStyle/>
          <a:p>
            <a:r>
              <a:rPr lang="es-GT" sz="3600" dirty="0"/>
              <a:t>EL PODER ABSOLUTO Y TOTALITARIO SOBRE GUATEMALA</a:t>
            </a:r>
          </a:p>
          <a:p>
            <a:pPr lvl="1"/>
            <a:r>
              <a:rPr lang="es-GT" sz="3400" dirty="0"/>
              <a:t>LA REINVIDACION DE LA DERROTA DE 36 AÑOS</a:t>
            </a:r>
          </a:p>
          <a:p>
            <a:pPr lvl="1"/>
            <a:r>
              <a:rPr lang="es-GT" sz="3400" dirty="0"/>
              <a:t>EL FIN JUSTIFICA LOS MEDIOS PARA ALCANZAR EL PODER</a:t>
            </a:r>
          </a:p>
          <a:p>
            <a:pPr lvl="1"/>
            <a:r>
              <a:rPr lang="es-GT" sz="3400" dirty="0"/>
              <a:t>REVANCHISMO Y RESENTIMIENTO DE LA IDEOLOGIA DEL FRACASADO</a:t>
            </a:r>
          </a:p>
        </p:txBody>
      </p:sp>
    </p:spTree>
    <p:extLst>
      <p:ext uri="{BB962C8B-B14F-4D97-AF65-F5344CB8AC3E}">
        <p14:creationId xmlns:p14="http://schemas.microsoft.com/office/powerpoint/2010/main" val="1640116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0B2FCC6-F85C-475C-8280-4CF047FF2552}"/>
              </a:ext>
            </a:extLst>
          </p:cNvPr>
          <p:cNvSpPr>
            <a:spLocks noGrp="1"/>
          </p:cNvSpPr>
          <p:nvPr>
            <p:ph type="title"/>
          </p:nvPr>
        </p:nvSpPr>
        <p:spPr/>
        <p:txBody>
          <a:bodyPr/>
          <a:lstStyle/>
          <a:p>
            <a:r>
              <a:rPr lang="es-GT" dirty="0"/>
              <a:t>OFENSIVA FINAL</a:t>
            </a:r>
          </a:p>
        </p:txBody>
      </p:sp>
      <p:sp>
        <p:nvSpPr>
          <p:cNvPr id="3" name="Marcador de contenido 2">
            <a:extLst>
              <a:ext uri="{FF2B5EF4-FFF2-40B4-BE49-F238E27FC236}">
                <a16:creationId xmlns:a16="http://schemas.microsoft.com/office/drawing/2014/main" xmlns="" id="{28020753-656A-4231-8304-0614C86CE29A}"/>
              </a:ext>
            </a:extLst>
          </p:cNvPr>
          <p:cNvSpPr>
            <a:spLocks noGrp="1"/>
          </p:cNvSpPr>
          <p:nvPr>
            <p:ph idx="1"/>
          </p:nvPr>
        </p:nvSpPr>
        <p:spPr/>
        <p:txBody>
          <a:bodyPr>
            <a:normAutofit fontScale="70000" lnSpcReduction="20000"/>
          </a:bodyPr>
          <a:lstStyle/>
          <a:p>
            <a:r>
              <a:rPr lang="es-GT" dirty="0"/>
              <a:t>COOPTARON EL MP</a:t>
            </a:r>
          </a:p>
          <a:p>
            <a:r>
              <a:rPr lang="es-GT" dirty="0"/>
              <a:t>COOPTARON LAS CORTES</a:t>
            </a:r>
          </a:p>
          <a:p>
            <a:pPr lvl="1"/>
            <a:r>
              <a:rPr lang="es-GT" dirty="0"/>
              <a:t>Jueces afines, sometidos o cobardes</a:t>
            </a:r>
          </a:p>
          <a:p>
            <a:r>
              <a:rPr lang="es-GT" dirty="0"/>
              <a:t>FRUSTRADA TENTATIVA DE UNA ASAMBLEA NACIONAL CONSTITUYENTE PARA CAMBIAR LA CARTA MAGNA</a:t>
            </a:r>
          </a:p>
          <a:p>
            <a:r>
              <a:rPr lang="es-GT" dirty="0"/>
              <a:t>FRUSTRADO DERRROCAMIENTO DEL PRESIDENTE ELECTO DEMOCRATICAMENTE</a:t>
            </a:r>
          </a:p>
          <a:p>
            <a:r>
              <a:rPr lang="es-GT" dirty="0"/>
              <a:t>SEMI FRUSTADA COOPTACION DEL TSE</a:t>
            </a:r>
          </a:p>
          <a:p>
            <a:pPr lvl="1"/>
            <a:r>
              <a:rPr lang="es-GT" dirty="0"/>
              <a:t>NO INSCRIPCION DE SU CANDIDATA</a:t>
            </a:r>
          </a:p>
          <a:p>
            <a:pPr lvl="1"/>
            <a:r>
              <a:rPr lang="es-GT" dirty="0"/>
              <a:t>RESULTADOS DE LAS ELECCIONES GENERALES 2019 CON DUDA</a:t>
            </a:r>
          </a:p>
          <a:p>
            <a:r>
              <a:rPr lang="es-GT" dirty="0"/>
              <a:t>Solo les queda la “anarquía” como ultimo recurso y mientras eso llega posicionan a toda resistencia  contraria a ellos como “pacto de corruptos”</a:t>
            </a:r>
          </a:p>
          <a:p>
            <a:endParaRPr lang="es-GT" dirty="0"/>
          </a:p>
        </p:txBody>
      </p:sp>
    </p:spTree>
    <p:extLst>
      <p:ext uri="{BB962C8B-B14F-4D97-AF65-F5344CB8AC3E}">
        <p14:creationId xmlns:p14="http://schemas.microsoft.com/office/powerpoint/2010/main" val="2664086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0C5BB47-294A-4D36-BD2B-AF4DA49A8A8E}"/>
              </a:ext>
            </a:extLst>
          </p:cNvPr>
          <p:cNvSpPr>
            <a:spLocks noGrp="1"/>
          </p:cNvSpPr>
          <p:nvPr>
            <p:ph type="ctrTitle"/>
          </p:nvPr>
        </p:nvSpPr>
        <p:spPr>
          <a:xfrm>
            <a:off x="3816626" y="-1219526"/>
            <a:ext cx="7662296" cy="2902552"/>
          </a:xfrm>
        </p:spPr>
        <p:txBody>
          <a:bodyPr>
            <a:normAutofit/>
          </a:bodyPr>
          <a:lstStyle/>
          <a:p>
            <a:r>
              <a:rPr lang="es-GT" sz="4400" dirty="0"/>
              <a:t>COYUNTURA DE LA TORMENTO PERFECTA</a:t>
            </a:r>
          </a:p>
        </p:txBody>
      </p:sp>
      <p:sp>
        <p:nvSpPr>
          <p:cNvPr id="3" name="Subtítulo 2">
            <a:extLst>
              <a:ext uri="{FF2B5EF4-FFF2-40B4-BE49-F238E27FC236}">
                <a16:creationId xmlns:a16="http://schemas.microsoft.com/office/drawing/2014/main" xmlns="" id="{F4E2DCF9-A5D9-4050-B8DC-B486C2F59430}"/>
              </a:ext>
            </a:extLst>
          </p:cNvPr>
          <p:cNvSpPr>
            <a:spLocks noGrp="1"/>
          </p:cNvSpPr>
          <p:nvPr>
            <p:ph type="subTitle" idx="1"/>
          </p:nvPr>
        </p:nvSpPr>
        <p:spPr>
          <a:xfrm>
            <a:off x="2917176" y="1842054"/>
            <a:ext cx="9067026" cy="1343536"/>
          </a:xfrm>
        </p:spPr>
        <p:txBody>
          <a:bodyPr>
            <a:noAutofit/>
          </a:bodyPr>
          <a:lstStyle/>
          <a:p>
            <a:r>
              <a:rPr lang="es-GT" sz="2800" dirty="0"/>
              <a:t>LA CICIG –supra poder-</a:t>
            </a:r>
          </a:p>
          <a:p>
            <a:r>
              <a:rPr lang="es-GT" sz="2800" dirty="0"/>
              <a:t>LA IDEOLOGIA izq. DE los EX </a:t>
            </a:r>
            <a:r>
              <a:rPr lang="es-GT" sz="2800" dirty="0" err="1"/>
              <a:t>COMISIONADOs</a:t>
            </a:r>
            <a:endParaRPr lang="es-GT" sz="2800" dirty="0"/>
          </a:p>
          <a:p>
            <a:r>
              <a:rPr lang="es-GT" sz="2800" dirty="0"/>
              <a:t>EL CONTROL DEL APARATO ESTATAL DE JUSTICIA</a:t>
            </a:r>
          </a:p>
          <a:p>
            <a:r>
              <a:rPr lang="es-GT" sz="2800" dirty="0"/>
              <a:t>EL CONTROL DEL MP</a:t>
            </a:r>
          </a:p>
          <a:p>
            <a:r>
              <a:rPr lang="es-GT" sz="2800" dirty="0"/>
              <a:t>EL CONTROL DE LOS MEDIOS DE PRENSA</a:t>
            </a:r>
          </a:p>
          <a:p>
            <a:r>
              <a:rPr lang="es-GT" sz="2800" dirty="0"/>
              <a:t>EL CONTROL DE LA C.C.</a:t>
            </a:r>
          </a:p>
        </p:txBody>
      </p:sp>
    </p:spTree>
    <p:extLst>
      <p:ext uri="{BB962C8B-B14F-4D97-AF65-F5344CB8AC3E}">
        <p14:creationId xmlns:p14="http://schemas.microsoft.com/office/powerpoint/2010/main" val="2886405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8990299-5BF2-443C-9737-0C0A33FEEB4A}"/>
              </a:ext>
            </a:extLst>
          </p:cNvPr>
          <p:cNvSpPr>
            <a:spLocks noGrp="1"/>
          </p:cNvSpPr>
          <p:nvPr>
            <p:ph type="title"/>
          </p:nvPr>
        </p:nvSpPr>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121DD38F-B279-4393-9A4D-C862571101F1}"/>
              </a:ext>
            </a:extLst>
          </p:cNvPr>
          <p:cNvSpPr>
            <a:spLocks noGrp="1"/>
          </p:cNvSpPr>
          <p:nvPr>
            <p:ph idx="1"/>
          </p:nvPr>
        </p:nvSpPr>
        <p:spPr/>
        <p:txBody>
          <a:bodyPr>
            <a:normAutofit fontScale="92500" lnSpcReduction="10000"/>
          </a:bodyPr>
          <a:lstStyle/>
          <a:p>
            <a:r>
              <a:rPr lang="es-GT" sz="3600" dirty="0"/>
              <a:t>LOS BANDIDOS DE LA CICIG/personal fracasado en su país</a:t>
            </a:r>
          </a:p>
          <a:p>
            <a:r>
              <a:rPr lang="es-GT" sz="3600" dirty="0"/>
              <a:t>Ex COMISIONADO -“no grato”-</a:t>
            </a:r>
          </a:p>
          <a:p>
            <a:r>
              <a:rPr lang="es-GT" sz="3600" dirty="0"/>
              <a:t>Ex FISCAL GENERAL –oportunista-</a:t>
            </a:r>
          </a:p>
          <a:p>
            <a:r>
              <a:rPr lang="es-GT" sz="3600" dirty="0"/>
              <a:t>FECI –su mecanismo legal</a:t>
            </a:r>
            <a:r>
              <a:rPr lang="es-GT" sz="3400" dirty="0"/>
              <a:t>-</a:t>
            </a:r>
          </a:p>
          <a:p>
            <a:pPr marL="0" indent="0">
              <a:buNone/>
            </a:pPr>
            <a:endParaRPr lang="es-GT" dirty="0"/>
          </a:p>
        </p:txBody>
      </p:sp>
    </p:spTree>
    <p:extLst>
      <p:ext uri="{BB962C8B-B14F-4D97-AF65-F5344CB8AC3E}">
        <p14:creationId xmlns:p14="http://schemas.microsoft.com/office/powerpoint/2010/main" val="2586322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8990299-5BF2-443C-9737-0C0A33FEEB4A}"/>
              </a:ext>
            </a:extLst>
          </p:cNvPr>
          <p:cNvSpPr>
            <a:spLocks noGrp="1"/>
          </p:cNvSpPr>
          <p:nvPr>
            <p:ph type="title"/>
          </p:nvPr>
        </p:nvSpPr>
        <p:spPr>
          <a:xfrm>
            <a:off x="1534696" y="804519"/>
            <a:ext cx="9520158" cy="1049235"/>
          </a:xfrm>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121DD38F-B279-4393-9A4D-C862571101F1}"/>
              </a:ext>
            </a:extLst>
          </p:cNvPr>
          <p:cNvSpPr>
            <a:spLocks noGrp="1"/>
          </p:cNvSpPr>
          <p:nvPr>
            <p:ph idx="1"/>
          </p:nvPr>
        </p:nvSpPr>
        <p:spPr/>
        <p:txBody>
          <a:bodyPr>
            <a:normAutofit fontScale="92500" lnSpcReduction="10000"/>
          </a:bodyPr>
          <a:lstStyle/>
          <a:p>
            <a:r>
              <a:rPr lang="es-GT" sz="3600" dirty="0"/>
              <a:t>JUECES DE CONSIGNA</a:t>
            </a:r>
          </a:p>
          <a:p>
            <a:r>
              <a:rPr lang="es-GT" sz="3600" dirty="0"/>
              <a:t>TESTIGOS AD-HOC</a:t>
            </a:r>
          </a:p>
          <a:p>
            <a:r>
              <a:rPr lang="es-GT" sz="3600" dirty="0"/>
              <a:t>INVESTIGADORES/CICIG –TODO SE VALE-</a:t>
            </a:r>
          </a:p>
          <a:p>
            <a:r>
              <a:rPr lang="es-GT" sz="3600" dirty="0"/>
              <a:t>FISCALES OPERANDO COMO POLICIA POLITICA</a:t>
            </a:r>
          </a:p>
          <a:p>
            <a:pPr marL="0" indent="0">
              <a:buNone/>
            </a:pPr>
            <a:endParaRPr lang="es-GT" dirty="0"/>
          </a:p>
        </p:txBody>
      </p:sp>
    </p:spTree>
    <p:extLst>
      <p:ext uri="{BB962C8B-B14F-4D97-AF65-F5344CB8AC3E}">
        <p14:creationId xmlns:p14="http://schemas.microsoft.com/office/powerpoint/2010/main" val="304278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C5B82C-C597-4B52-AC9C-737877F1B1FF}"/>
              </a:ext>
            </a:extLst>
          </p:cNvPr>
          <p:cNvSpPr>
            <a:spLocks noGrp="1"/>
          </p:cNvSpPr>
          <p:nvPr>
            <p:ph type="title"/>
          </p:nvPr>
        </p:nvSpPr>
        <p:spPr>
          <a:xfrm>
            <a:off x="1683026" y="145775"/>
            <a:ext cx="9371828" cy="1378225"/>
          </a:xfrm>
        </p:spPr>
        <p:txBody>
          <a:bodyPr>
            <a:noAutofit/>
          </a:bodyPr>
          <a:lstStyle/>
          <a:p>
            <a:r>
              <a:rPr lang="es-GT" sz="4800" dirty="0"/>
              <a:t>Síntesis del caso del Abogado Moisés Galindo  </a:t>
            </a:r>
          </a:p>
        </p:txBody>
      </p:sp>
      <p:sp>
        <p:nvSpPr>
          <p:cNvPr id="3" name="Marcador de contenido 2">
            <a:extLst>
              <a:ext uri="{FF2B5EF4-FFF2-40B4-BE49-F238E27FC236}">
                <a16:creationId xmlns:a16="http://schemas.microsoft.com/office/drawing/2014/main" xmlns="" id="{AC1D3664-1E49-4D52-9920-03BD65D9A558}"/>
              </a:ext>
            </a:extLst>
          </p:cNvPr>
          <p:cNvSpPr>
            <a:spLocks noGrp="1"/>
          </p:cNvSpPr>
          <p:nvPr>
            <p:ph idx="1"/>
          </p:nvPr>
        </p:nvSpPr>
        <p:spPr>
          <a:xfrm>
            <a:off x="1563756" y="1630018"/>
            <a:ext cx="9491097" cy="3836328"/>
          </a:xfrm>
        </p:spPr>
        <p:txBody>
          <a:bodyPr>
            <a:noAutofit/>
          </a:bodyPr>
          <a:lstStyle/>
          <a:p>
            <a:pPr algn="just"/>
            <a:r>
              <a:rPr lang="es-GT" dirty="0"/>
              <a:t>Fiscales de la FECI  e investigadores CICIG con un procedimiento artificioso utilizando a su clienta -a cambio de dejarla de perseguir penalmente a ella- fabrican trampa para buscar la autoincriminación del abogado, como represalia política vía judicial –investigación y acusación al mismo tiempo- por ser un abogado férreo opositor y denunciante de las ilegalidades de operar de ambas entidades –además de enemigo personal del jefe de la </a:t>
            </a:r>
            <a:r>
              <a:rPr lang="es-GT" dirty="0" err="1"/>
              <a:t>Feci</a:t>
            </a:r>
            <a:r>
              <a:rPr lang="es-GT" dirty="0"/>
              <a:t>-</a:t>
            </a:r>
          </a:p>
          <a:p>
            <a:pPr algn="just"/>
            <a:r>
              <a:rPr lang="es-GT" dirty="0"/>
              <a:t>Sin orden judicial allanan oficina profesional –vía la clienta con el artificio de la cita de consulta jurídica-</a:t>
            </a:r>
          </a:p>
          <a:p>
            <a:pPr algn="just"/>
            <a:r>
              <a:rPr lang="es-GT" dirty="0"/>
              <a:t>interceptación de la comunicación cliente-abogado sin orden judicial</a:t>
            </a:r>
          </a:p>
          <a:p>
            <a:pPr algn="just"/>
            <a:r>
              <a:rPr lang="es-GT" dirty="0"/>
              <a:t>Sobre la forma de pago de honorarios profesionales de parte del ex cliente –fallecido- conviviente de la clienta.</a:t>
            </a:r>
          </a:p>
          <a:p>
            <a:pPr algn="just"/>
            <a:endParaRPr lang="es-GT" dirty="0"/>
          </a:p>
          <a:p>
            <a:pPr marL="0" indent="0" algn="just">
              <a:buNone/>
            </a:pPr>
            <a:endParaRPr lang="es-GT" dirty="0"/>
          </a:p>
        </p:txBody>
      </p:sp>
    </p:spTree>
    <p:extLst>
      <p:ext uri="{BB962C8B-B14F-4D97-AF65-F5344CB8AC3E}">
        <p14:creationId xmlns:p14="http://schemas.microsoft.com/office/powerpoint/2010/main" val="3611585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8990299-5BF2-443C-9737-0C0A33FEEB4A}"/>
              </a:ext>
            </a:extLst>
          </p:cNvPr>
          <p:cNvSpPr>
            <a:spLocks noGrp="1"/>
          </p:cNvSpPr>
          <p:nvPr>
            <p:ph type="title"/>
          </p:nvPr>
        </p:nvSpPr>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121DD38F-B279-4393-9A4D-C862571101F1}"/>
              </a:ext>
            </a:extLst>
          </p:cNvPr>
          <p:cNvSpPr>
            <a:spLocks noGrp="1"/>
          </p:cNvSpPr>
          <p:nvPr>
            <p:ph idx="1"/>
          </p:nvPr>
        </p:nvSpPr>
        <p:spPr/>
        <p:txBody>
          <a:bodyPr>
            <a:normAutofit fontScale="92500" lnSpcReduction="10000"/>
          </a:bodyPr>
          <a:lstStyle/>
          <a:p>
            <a:r>
              <a:rPr lang="es-GT" sz="3600" dirty="0"/>
              <a:t>PRENSA MILITANTE</a:t>
            </a:r>
          </a:p>
          <a:p>
            <a:r>
              <a:rPr lang="es-GT" sz="3600" dirty="0"/>
              <a:t>LOS ALENTADORES DEL TERROR JUDICIAL</a:t>
            </a:r>
          </a:p>
          <a:p>
            <a:r>
              <a:rPr lang="es-GT" sz="3600" dirty="0"/>
              <a:t>OPERADORES DE IZQUIERDA RADICAL Y COOPTADORES DEL SISTEMA DE JUSTICIA</a:t>
            </a:r>
          </a:p>
          <a:p>
            <a:r>
              <a:rPr lang="es-GT" sz="3600" dirty="0"/>
              <a:t>LOS “NET CENTER”</a:t>
            </a:r>
          </a:p>
          <a:p>
            <a:pPr marL="0" indent="0">
              <a:buNone/>
            </a:pPr>
            <a:endParaRPr lang="es-GT" dirty="0"/>
          </a:p>
        </p:txBody>
      </p:sp>
    </p:spTree>
    <p:extLst>
      <p:ext uri="{BB962C8B-B14F-4D97-AF65-F5344CB8AC3E}">
        <p14:creationId xmlns:p14="http://schemas.microsoft.com/office/powerpoint/2010/main" val="1791172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28B494F-8F1F-48A0-8ADA-E09CCB843493}"/>
              </a:ext>
            </a:extLst>
          </p:cNvPr>
          <p:cNvSpPr>
            <a:spLocks noGrp="1"/>
          </p:cNvSpPr>
          <p:nvPr>
            <p:ph type="title"/>
          </p:nvPr>
        </p:nvSpPr>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5DFB139F-0A85-4B70-91E6-E6BB8783F67E}"/>
              </a:ext>
            </a:extLst>
          </p:cNvPr>
          <p:cNvSpPr>
            <a:spLocks noGrp="1"/>
          </p:cNvSpPr>
          <p:nvPr>
            <p:ph idx="1"/>
          </p:nvPr>
        </p:nvSpPr>
        <p:spPr/>
        <p:txBody>
          <a:bodyPr/>
          <a:lstStyle/>
          <a:p>
            <a:r>
              <a:rPr lang="es-GT" sz="3600" dirty="0"/>
              <a:t>Embajada Americana –de turno/demócrata-</a:t>
            </a:r>
          </a:p>
          <a:p>
            <a:r>
              <a:rPr lang="es-GT" sz="3600" dirty="0"/>
              <a:t>Departamento de Estado –demócratas-</a:t>
            </a:r>
          </a:p>
          <a:p>
            <a:r>
              <a:rPr lang="es-GT" sz="3600" dirty="0"/>
              <a:t>Congresistas Demócratas –socialistas-</a:t>
            </a:r>
          </a:p>
          <a:p>
            <a:r>
              <a:rPr lang="es-GT" sz="3600" dirty="0"/>
              <a:t>Secretario General de la ONU –socialista-</a:t>
            </a:r>
          </a:p>
          <a:p>
            <a:endParaRPr lang="es-GT" dirty="0"/>
          </a:p>
        </p:txBody>
      </p:sp>
    </p:spTree>
    <p:extLst>
      <p:ext uri="{BB962C8B-B14F-4D97-AF65-F5344CB8AC3E}">
        <p14:creationId xmlns:p14="http://schemas.microsoft.com/office/powerpoint/2010/main" val="1869587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48A2D7-4C41-498D-9EBF-1EA9F358BEAE}"/>
              </a:ext>
            </a:extLst>
          </p:cNvPr>
          <p:cNvSpPr>
            <a:spLocks noGrp="1"/>
          </p:cNvSpPr>
          <p:nvPr>
            <p:ph type="title"/>
          </p:nvPr>
        </p:nvSpPr>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B05298A6-674D-4FCC-881E-F9F9CA931A43}"/>
              </a:ext>
            </a:extLst>
          </p:cNvPr>
          <p:cNvSpPr>
            <a:spLocks noGrp="1"/>
          </p:cNvSpPr>
          <p:nvPr>
            <p:ph idx="1"/>
          </p:nvPr>
        </p:nvSpPr>
        <p:spPr/>
        <p:txBody>
          <a:bodyPr>
            <a:noAutofit/>
          </a:bodyPr>
          <a:lstStyle/>
          <a:p>
            <a:r>
              <a:rPr lang="es-GT" sz="3600" dirty="0"/>
              <a:t>Activistas de la izquierda radical –</a:t>
            </a:r>
            <a:r>
              <a:rPr lang="es-GT" sz="3600" dirty="0" err="1"/>
              <a:t>ong´s</a:t>
            </a:r>
            <a:r>
              <a:rPr lang="es-GT" sz="3600" dirty="0"/>
              <a:t>-</a:t>
            </a:r>
          </a:p>
          <a:p>
            <a:r>
              <a:rPr lang="es-GT" sz="3600" dirty="0"/>
              <a:t>Los delincuentes cuello blanco a fines por conveniencia coyuntural</a:t>
            </a:r>
          </a:p>
          <a:p>
            <a:r>
              <a:rPr lang="es-GT" sz="3600" dirty="0"/>
              <a:t>Los tontos útiles</a:t>
            </a:r>
          </a:p>
        </p:txBody>
      </p:sp>
    </p:spTree>
    <p:extLst>
      <p:ext uri="{BB962C8B-B14F-4D97-AF65-F5344CB8AC3E}">
        <p14:creationId xmlns:p14="http://schemas.microsoft.com/office/powerpoint/2010/main" val="809929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E48A2D7-4C41-498D-9EBF-1EA9F358BEAE}"/>
              </a:ext>
            </a:extLst>
          </p:cNvPr>
          <p:cNvSpPr>
            <a:spLocks noGrp="1"/>
          </p:cNvSpPr>
          <p:nvPr>
            <p:ph type="title"/>
          </p:nvPr>
        </p:nvSpPr>
        <p:spPr/>
        <p:txBody>
          <a:bodyPr>
            <a:normAutofit/>
          </a:bodyPr>
          <a:lstStyle/>
          <a:p>
            <a:r>
              <a:rPr lang="es-GT" sz="4800" dirty="0"/>
              <a:t>Actores</a:t>
            </a:r>
          </a:p>
        </p:txBody>
      </p:sp>
      <p:sp>
        <p:nvSpPr>
          <p:cNvPr id="3" name="Marcador de contenido 2">
            <a:extLst>
              <a:ext uri="{FF2B5EF4-FFF2-40B4-BE49-F238E27FC236}">
                <a16:creationId xmlns:a16="http://schemas.microsoft.com/office/drawing/2014/main" xmlns="" id="{B05298A6-674D-4FCC-881E-F9F9CA931A43}"/>
              </a:ext>
            </a:extLst>
          </p:cNvPr>
          <p:cNvSpPr>
            <a:spLocks noGrp="1"/>
          </p:cNvSpPr>
          <p:nvPr>
            <p:ph idx="1"/>
          </p:nvPr>
        </p:nvSpPr>
        <p:spPr/>
        <p:txBody>
          <a:bodyPr>
            <a:noAutofit/>
          </a:bodyPr>
          <a:lstStyle/>
          <a:p>
            <a:r>
              <a:rPr lang="es-GT" sz="3600" dirty="0"/>
              <a:t>Los Nihilistas </a:t>
            </a:r>
          </a:p>
          <a:p>
            <a:r>
              <a:rPr lang="es-GT" sz="3600" dirty="0"/>
              <a:t>Resentidos</a:t>
            </a:r>
          </a:p>
          <a:p>
            <a:r>
              <a:rPr lang="es-GT" sz="3600" dirty="0"/>
              <a:t>Los Saqueadores de la guerra</a:t>
            </a:r>
          </a:p>
          <a:p>
            <a:r>
              <a:rPr lang="es-GT" sz="3600" dirty="0"/>
              <a:t>Cobardes</a:t>
            </a:r>
          </a:p>
        </p:txBody>
      </p:sp>
    </p:spTree>
    <p:extLst>
      <p:ext uri="{BB962C8B-B14F-4D97-AF65-F5344CB8AC3E}">
        <p14:creationId xmlns:p14="http://schemas.microsoft.com/office/powerpoint/2010/main" val="3576551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9EC57A-309F-4680-99BF-69CE1DD51034}"/>
              </a:ext>
            </a:extLst>
          </p:cNvPr>
          <p:cNvSpPr>
            <a:spLocks noGrp="1"/>
          </p:cNvSpPr>
          <p:nvPr>
            <p:ph type="ctrTitle"/>
          </p:nvPr>
        </p:nvSpPr>
        <p:spPr>
          <a:xfrm>
            <a:off x="2385391" y="802299"/>
            <a:ext cx="8669461" cy="827718"/>
          </a:xfrm>
        </p:spPr>
        <p:txBody>
          <a:bodyPr>
            <a:normAutofit/>
          </a:bodyPr>
          <a:lstStyle/>
          <a:p>
            <a:r>
              <a:rPr lang="es-GT" sz="4800" dirty="0"/>
              <a:t>VICTIMA</a:t>
            </a:r>
          </a:p>
        </p:txBody>
      </p:sp>
      <p:sp>
        <p:nvSpPr>
          <p:cNvPr id="3" name="Subtítulo 2">
            <a:extLst>
              <a:ext uri="{FF2B5EF4-FFF2-40B4-BE49-F238E27FC236}">
                <a16:creationId xmlns:a16="http://schemas.microsoft.com/office/drawing/2014/main" xmlns="" id="{DB6F83CB-1076-47FC-8B43-EAE81E639672}"/>
              </a:ext>
            </a:extLst>
          </p:cNvPr>
          <p:cNvSpPr>
            <a:spLocks noGrp="1"/>
          </p:cNvSpPr>
          <p:nvPr>
            <p:ph type="subTitle" idx="1"/>
          </p:nvPr>
        </p:nvSpPr>
        <p:spPr>
          <a:xfrm>
            <a:off x="2385391" y="2181930"/>
            <a:ext cx="8788730" cy="1761730"/>
          </a:xfrm>
        </p:spPr>
        <p:txBody>
          <a:bodyPr>
            <a:normAutofit fontScale="85000" lnSpcReduction="10000"/>
          </a:bodyPr>
          <a:lstStyle/>
          <a:p>
            <a:r>
              <a:rPr lang="es-GT" sz="3600" dirty="0"/>
              <a:t>EL PUEBLO DE GUATEMALA</a:t>
            </a:r>
          </a:p>
          <a:p>
            <a:r>
              <a:rPr lang="es-GT" sz="3600" dirty="0"/>
              <a:t>	</a:t>
            </a:r>
            <a:r>
              <a:rPr lang="es-GT" sz="3000" dirty="0"/>
              <a:t>PORQUE LA M</a:t>
            </a:r>
            <a:r>
              <a:rPr lang="es-GT" sz="2800" dirty="0"/>
              <a:t>anipulación de  la justicia QUE llevara al conflicto social nuevamente,</a:t>
            </a:r>
          </a:p>
        </p:txBody>
      </p:sp>
    </p:spTree>
    <p:extLst>
      <p:ext uri="{BB962C8B-B14F-4D97-AF65-F5344CB8AC3E}">
        <p14:creationId xmlns:p14="http://schemas.microsoft.com/office/powerpoint/2010/main" val="4089314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F39F945-C8B0-48D3-B085-D2127E39DCBB}"/>
              </a:ext>
            </a:extLst>
          </p:cNvPr>
          <p:cNvSpPr>
            <a:spLocks noGrp="1"/>
          </p:cNvSpPr>
          <p:nvPr>
            <p:ph type="title"/>
          </p:nvPr>
        </p:nvSpPr>
        <p:spPr/>
        <p:txBody>
          <a:bodyPr/>
          <a:lstStyle/>
          <a:p>
            <a:r>
              <a:rPr lang="es-GT" dirty="0"/>
              <a:t>Daños Colaterales</a:t>
            </a:r>
          </a:p>
        </p:txBody>
      </p:sp>
      <p:sp>
        <p:nvSpPr>
          <p:cNvPr id="3" name="Marcador de contenido 2">
            <a:extLst>
              <a:ext uri="{FF2B5EF4-FFF2-40B4-BE49-F238E27FC236}">
                <a16:creationId xmlns:a16="http://schemas.microsoft.com/office/drawing/2014/main" xmlns="" id="{8E823D8C-9820-4364-94EE-D7E5DD348A72}"/>
              </a:ext>
            </a:extLst>
          </p:cNvPr>
          <p:cNvSpPr>
            <a:spLocks noGrp="1"/>
          </p:cNvSpPr>
          <p:nvPr>
            <p:ph idx="1"/>
          </p:nvPr>
        </p:nvSpPr>
        <p:spPr/>
        <p:txBody>
          <a:bodyPr/>
          <a:lstStyle/>
          <a:p>
            <a:r>
              <a:rPr lang="es-GT" dirty="0"/>
              <a:t>Inocentes perseguidos, encarcelados, asesinados, muertos y etc.</a:t>
            </a:r>
          </a:p>
          <a:p>
            <a:r>
              <a:rPr lang="es-GT" dirty="0"/>
              <a:t>Familias destruidas</a:t>
            </a:r>
          </a:p>
          <a:p>
            <a:r>
              <a:rPr lang="es-GT" dirty="0"/>
              <a:t>Patrimonio perdido</a:t>
            </a:r>
          </a:p>
          <a:p>
            <a:r>
              <a:rPr lang="es-GT" dirty="0"/>
              <a:t>Desprestigio social</a:t>
            </a:r>
          </a:p>
          <a:p>
            <a:r>
              <a:rPr lang="es-GT" dirty="0"/>
              <a:t>Economía del País</a:t>
            </a:r>
          </a:p>
          <a:p>
            <a:r>
              <a:rPr lang="es-GT" dirty="0"/>
              <a:t>Quiebra moral de la Nación</a:t>
            </a:r>
          </a:p>
          <a:p>
            <a:r>
              <a:rPr lang="es-GT" dirty="0"/>
              <a:t>La idea peligrosa que la Anarquía como única solución</a:t>
            </a:r>
          </a:p>
        </p:txBody>
      </p:sp>
    </p:spTree>
    <p:extLst>
      <p:ext uri="{BB962C8B-B14F-4D97-AF65-F5344CB8AC3E}">
        <p14:creationId xmlns:p14="http://schemas.microsoft.com/office/powerpoint/2010/main" val="17753160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153636C-6118-4334-A880-E5C769551093}"/>
              </a:ext>
            </a:extLst>
          </p:cNvPr>
          <p:cNvSpPr>
            <a:spLocks noGrp="1"/>
          </p:cNvSpPr>
          <p:nvPr>
            <p:ph type="ctrTitle"/>
          </p:nvPr>
        </p:nvSpPr>
        <p:spPr>
          <a:xfrm>
            <a:off x="2373835" y="-483163"/>
            <a:ext cx="8561747" cy="2541431"/>
          </a:xfrm>
        </p:spPr>
        <p:txBody>
          <a:bodyPr>
            <a:normAutofit/>
          </a:bodyPr>
          <a:lstStyle/>
          <a:p>
            <a:r>
              <a:rPr lang="es-GT" sz="4800" dirty="0"/>
              <a:t>Transferencia de la </a:t>
            </a:r>
            <a:r>
              <a:rPr lang="es-GT" sz="4800" dirty="0" err="1"/>
              <a:t>Cicig</a:t>
            </a:r>
            <a:r>
              <a:rPr lang="es-GT" sz="4800" dirty="0"/>
              <a:t> al </a:t>
            </a:r>
            <a:r>
              <a:rPr lang="es-GT" sz="4800" dirty="0" err="1"/>
              <a:t>Mp</a:t>
            </a:r>
            <a:endParaRPr lang="es-GT" sz="4800" dirty="0"/>
          </a:p>
        </p:txBody>
      </p:sp>
      <p:sp>
        <p:nvSpPr>
          <p:cNvPr id="3" name="Subtítulo 2">
            <a:extLst>
              <a:ext uri="{FF2B5EF4-FFF2-40B4-BE49-F238E27FC236}">
                <a16:creationId xmlns:a16="http://schemas.microsoft.com/office/drawing/2014/main" xmlns="" id="{3452B47C-0199-45D3-8AD6-41C54BA9023D}"/>
              </a:ext>
            </a:extLst>
          </p:cNvPr>
          <p:cNvSpPr>
            <a:spLocks noGrp="1"/>
          </p:cNvSpPr>
          <p:nvPr>
            <p:ph type="subTitle" idx="1"/>
          </p:nvPr>
        </p:nvSpPr>
        <p:spPr>
          <a:xfrm>
            <a:off x="2493105" y="2319130"/>
            <a:ext cx="8561747" cy="2189695"/>
          </a:xfrm>
        </p:spPr>
        <p:txBody>
          <a:bodyPr>
            <a:noAutofit/>
          </a:bodyPr>
          <a:lstStyle/>
          <a:p>
            <a:pPr algn="ctr"/>
            <a:r>
              <a:rPr lang="es-GT" sz="4800" dirty="0"/>
              <a:t>125 </a:t>
            </a:r>
            <a:r>
              <a:rPr lang="es-GT" sz="4800" dirty="0" err="1"/>
              <a:t>iNDICADORES</a:t>
            </a:r>
            <a:endParaRPr lang="es-GT" sz="4800" dirty="0"/>
          </a:p>
          <a:p>
            <a:pPr marL="342900" indent="-342900">
              <a:buFont typeface="Arial" panose="020B0604020202020204" pitchFamily="34" charset="0"/>
              <a:buChar char="•"/>
            </a:pPr>
            <a:r>
              <a:rPr lang="es-GT" dirty="0"/>
              <a:t>ARMAR CASO DE SEGUNDO, TERCER, CUARTO Y HASTA QUINTO NIVEL, DE LA MISMA PERSONA OBJETIVO.</a:t>
            </a:r>
          </a:p>
          <a:p>
            <a:pPr marL="342900" indent="-342900">
              <a:buFont typeface="Arial" panose="020B0604020202020204" pitchFamily="34" charset="0"/>
              <a:buChar char="•"/>
            </a:pPr>
            <a:r>
              <a:rPr lang="es-GT" dirty="0"/>
              <a:t> CAPTURAR Y LUEGO BUSCAR JUSTIFICAR LA INVESTIGACION</a:t>
            </a:r>
          </a:p>
          <a:p>
            <a:pPr marL="342900" indent="-342900">
              <a:buFont typeface="Arial" panose="020B0604020202020204" pitchFamily="34" charset="0"/>
              <a:buChar char="•"/>
            </a:pPr>
            <a:r>
              <a:rPr lang="es-GT" dirty="0"/>
              <a:t>USAR LA LEY COMO MECANISMO DE REPRESION-EXTINCION de dominio-</a:t>
            </a:r>
          </a:p>
          <a:p>
            <a:pPr marL="342900" indent="-342900">
              <a:buFont typeface="Arial" panose="020B0604020202020204" pitchFamily="34" charset="0"/>
              <a:buChar char="•"/>
            </a:pPr>
            <a:r>
              <a:rPr lang="es-GT" dirty="0"/>
              <a:t>ACTUAR IMPUNEMENTE POR ser Investigadores Y </a:t>
            </a:r>
            <a:r>
              <a:rPr lang="es-GT" dirty="0" err="1"/>
              <a:t>ACUSAdores</a:t>
            </a:r>
            <a:r>
              <a:rPr lang="es-GT" dirty="0"/>
              <a:t> AL MISMO TIEMPO</a:t>
            </a:r>
          </a:p>
          <a:p>
            <a:endParaRPr lang="es-GT" sz="2000" dirty="0"/>
          </a:p>
        </p:txBody>
      </p:sp>
    </p:spTree>
    <p:extLst>
      <p:ext uri="{BB962C8B-B14F-4D97-AF65-F5344CB8AC3E}">
        <p14:creationId xmlns:p14="http://schemas.microsoft.com/office/powerpoint/2010/main" val="1809572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153636C-6118-4334-A880-E5C769551093}"/>
              </a:ext>
            </a:extLst>
          </p:cNvPr>
          <p:cNvSpPr>
            <a:spLocks noGrp="1"/>
          </p:cNvSpPr>
          <p:nvPr>
            <p:ph type="ctrTitle"/>
          </p:nvPr>
        </p:nvSpPr>
        <p:spPr>
          <a:xfrm>
            <a:off x="2373835" y="-483163"/>
            <a:ext cx="8561747" cy="2541431"/>
          </a:xfrm>
        </p:spPr>
        <p:txBody>
          <a:bodyPr>
            <a:normAutofit/>
          </a:bodyPr>
          <a:lstStyle/>
          <a:p>
            <a:r>
              <a:rPr lang="es-GT" sz="4800" dirty="0"/>
              <a:t>Transferencia de la </a:t>
            </a:r>
            <a:r>
              <a:rPr lang="es-GT" sz="4800" dirty="0" err="1"/>
              <a:t>Cicig</a:t>
            </a:r>
            <a:r>
              <a:rPr lang="es-GT" sz="4800" dirty="0"/>
              <a:t> al </a:t>
            </a:r>
            <a:r>
              <a:rPr lang="es-GT" sz="4800" dirty="0" err="1"/>
              <a:t>Mp</a:t>
            </a:r>
            <a:endParaRPr lang="es-GT" sz="4800" dirty="0"/>
          </a:p>
        </p:txBody>
      </p:sp>
      <p:sp>
        <p:nvSpPr>
          <p:cNvPr id="3" name="Subtítulo 2">
            <a:extLst>
              <a:ext uri="{FF2B5EF4-FFF2-40B4-BE49-F238E27FC236}">
                <a16:creationId xmlns:a16="http://schemas.microsoft.com/office/drawing/2014/main" xmlns="" id="{3452B47C-0199-45D3-8AD6-41C54BA9023D}"/>
              </a:ext>
            </a:extLst>
          </p:cNvPr>
          <p:cNvSpPr>
            <a:spLocks noGrp="1"/>
          </p:cNvSpPr>
          <p:nvPr>
            <p:ph type="subTitle" idx="1"/>
          </p:nvPr>
        </p:nvSpPr>
        <p:spPr>
          <a:xfrm>
            <a:off x="2493105" y="2319130"/>
            <a:ext cx="8561747" cy="2189695"/>
          </a:xfrm>
        </p:spPr>
        <p:txBody>
          <a:bodyPr>
            <a:noAutofit/>
          </a:bodyPr>
          <a:lstStyle/>
          <a:p>
            <a:pPr marL="342900" indent="-342900">
              <a:buFont typeface="Arial" panose="020B0604020202020204" pitchFamily="34" charset="0"/>
              <a:buChar char="•"/>
            </a:pPr>
            <a:r>
              <a:rPr lang="es-GT" sz="2000" dirty="0"/>
              <a:t>El uso de las </a:t>
            </a:r>
            <a:r>
              <a:rPr lang="es-GT" sz="2000" dirty="0" err="1"/>
              <a:t>umes</a:t>
            </a:r>
            <a:r>
              <a:rPr lang="es-GT" sz="2000" dirty="0"/>
              <a:t> como mecanismo de chantaje De funcionarios Y búsqueda De debilidades de la persona objetivo</a:t>
            </a:r>
          </a:p>
          <a:p>
            <a:pPr marL="342900" indent="-342900">
              <a:buFont typeface="Arial" panose="020B0604020202020204" pitchFamily="34" charset="0"/>
              <a:buChar char="•"/>
            </a:pPr>
            <a:r>
              <a:rPr lang="es-GT" sz="2000" dirty="0"/>
              <a:t>La prisión preventiva sin tiempo como mecanismo de tortura para doblegar moralmente al sindicado</a:t>
            </a:r>
          </a:p>
          <a:p>
            <a:pPr marL="342900" indent="-342900">
              <a:buFont typeface="Arial" panose="020B0604020202020204" pitchFamily="34" charset="0"/>
              <a:buChar char="•"/>
            </a:pPr>
            <a:r>
              <a:rPr lang="es-GT" sz="2000" dirty="0"/>
              <a:t>El uso de aliados estratégicos –prensa y empresarios- con potenciales problemas ante la ley</a:t>
            </a:r>
          </a:p>
          <a:p>
            <a:pPr marL="342900" indent="-342900">
              <a:buFont typeface="Arial" panose="020B0604020202020204" pitchFamily="34" charset="0"/>
              <a:buChar char="•"/>
            </a:pPr>
            <a:r>
              <a:rPr lang="es-GT" sz="2000" dirty="0"/>
              <a:t>AMENAZA AL SINDICADO DE CARCEL A LA FAMILIA SINO SE DOBLEGABA</a:t>
            </a:r>
          </a:p>
        </p:txBody>
      </p:sp>
    </p:spTree>
    <p:extLst>
      <p:ext uri="{BB962C8B-B14F-4D97-AF65-F5344CB8AC3E}">
        <p14:creationId xmlns:p14="http://schemas.microsoft.com/office/powerpoint/2010/main" val="2043265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153636C-6118-4334-A880-E5C769551093}"/>
              </a:ext>
            </a:extLst>
          </p:cNvPr>
          <p:cNvSpPr>
            <a:spLocks noGrp="1"/>
          </p:cNvSpPr>
          <p:nvPr>
            <p:ph type="ctrTitle"/>
          </p:nvPr>
        </p:nvSpPr>
        <p:spPr>
          <a:xfrm>
            <a:off x="2373835" y="-483163"/>
            <a:ext cx="8561747" cy="2541431"/>
          </a:xfrm>
        </p:spPr>
        <p:txBody>
          <a:bodyPr>
            <a:normAutofit/>
          </a:bodyPr>
          <a:lstStyle/>
          <a:p>
            <a:r>
              <a:rPr lang="es-GT" sz="4800" dirty="0"/>
              <a:t>Transferencia de la </a:t>
            </a:r>
            <a:r>
              <a:rPr lang="es-GT" sz="4800" dirty="0" err="1"/>
              <a:t>Cicig</a:t>
            </a:r>
            <a:r>
              <a:rPr lang="es-GT" sz="4800" dirty="0"/>
              <a:t> al </a:t>
            </a:r>
            <a:r>
              <a:rPr lang="es-GT" sz="4800" dirty="0" err="1"/>
              <a:t>Mp</a:t>
            </a:r>
            <a:endParaRPr lang="es-GT" sz="4800" dirty="0"/>
          </a:p>
        </p:txBody>
      </p:sp>
      <p:sp>
        <p:nvSpPr>
          <p:cNvPr id="3" name="Subtítulo 2">
            <a:extLst>
              <a:ext uri="{FF2B5EF4-FFF2-40B4-BE49-F238E27FC236}">
                <a16:creationId xmlns:a16="http://schemas.microsoft.com/office/drawing/2014/main" xmlns="" id="{3452B47C-0199-45D3-8AD6-41C54BA9023D}"/>
              </a:ext>
            </a:extLst>
          </p:cNvPr>
          <p:cNvSpPr>
            <a:spLocks noGrp="1"/>
          </p:cNvSpPr>
          <p:nvPr>
            <p:ph type="subTitle" idx="1"/>
          </p:nvPr>
        </p:nvSpPr>
        <p:spPr>
          <a:xfrm>
            <a:off x="2493105" y="2319130"/>
            <a:ext cx="8561747" cy="2189695"/>
          </a:xfrm>
        </p:spPr>
        <p:txBody>
          <a:bodyPr>
            <a:noAutofit/>
          </a:bodyPr>
          <a:lstStyle/>
          <a:p>
            <a:pPr marL="342900" indent="-342900">
              <a:buFont typeface="Arial" panose="020B0604020202020204" pitchFamily="34" charset="0"/>
              <a:buChar char="•"/>
            </a:pPr>
            <a:r>
              <a:rPr lang="es-GT" sz="2000" dirty="0"/>
              <a:t>El sometimiento de jueces para servicio de los intereses de la acusación</a:t>
            </a:r>
          </a:p>
          <a:p>
            <a:pPr marL="342900" indent="-342900">
              <a:buFont typeface="Arial" panose="020B0604020202020204" pitchFamily="34" charset="0"/>
              <a:buChar char="•"/>
            </a:pPr>
            <a:r>
              <a:rPr lang="es-GT" sz="2000" dirty="0"/>
              <a:t> un show mediático coordinado desde la aprehensión y luego una justicia mediática sobre el juez.</a:t>
            </a:r>
          </a:p>
          <a:p>
            <a:pPr marL="342900" indent="-342900">
              <a:buFont typeface="Arial" panose="020B0604020202020204" pitchFamily="34" charset="0"/>
              <a:buChar char="•"/>
            </a:pPr>
            <a:r>
              <a:rPr lang="es-GT" sz="2000" dirty="0"/>
              <a:t>Estigmatización de toda oposición a la persecución penal</a:t>
            </a:r>
          </a:p>
          <a:p>
            <a:pPr marL="342900" indent="-342900">
              <a:buFont typeface="Arial" panose="020B0604020202020204" pitchFamily="34" charset="0"/>
              <a:buChar char="•"/>
            </a:pPr>
            <a:r>
              <a:rPr lang="es-GT" sz="2000" dirty="0"/>
              <a:t>La persecución penal bajo la regla “todo se vale”</a:t>
            </a:r>
          </a:p>
        </p:txBody>
      </p:sp>
    </p:spTree>
    <p:extLst>
      <p:ext uri="{BB962C8B-B14F-4D97-AF65-F5344CB8AC3E}">
        <p14:creationId xmlns:p14="http://schemas.microsoft.com/office/powerpoint/2010/main" val="3748580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3F40DCC-47D2-4686-94F9-D489E31A1FEB}"/>
              </a:ext>
            </a:extLst>
          </p:cNvPr>
          <p:cNvSpPr>
            <a:spLocks noGrp="1"/>
          </p:cNvSpPr>
          <p:nvPr>
            <p:ph type="ctrTitle"/>
          </p:nvPr>
        </p:nvSpPr>
        <p:spPr>
          <a:xfrm>
            <a:off x="2493105" y="594540"/>
            <a:ext cx="8442477" cy="1289075"/>
          </a:xfrm>
        </p:spPr>
        <p:txBody>
          <a:bodyPr>
            <a:normAutofit fontScale="90000"/>
          </a:bodyPr>
          <a:lstStyle/>
          <a:p>
            <a:r>
              <a:rPr lang="es-GT" sz="3600" dirty="0"/>
              <a:t>COYUNTURA NACIONAL</a:t>
            </a:r>
            <a:br>
              <a:rPr lang="es-GT" sz="3600" dirty="0"/>
            </a:br>
            <a:r>
              <a:rPr lang="es-GT" sz="3600" dirty="0"/>
              <a:t>-Temporalidad durante la captura del abogado Moisés Galindo-</a:t>
            </a:r>
          </a:p>
        </p:txBody>
      </p:sp>
      <p:sp>
        <p:nvSpPr>
          <p:cNvPr id="3" name="Subtítulo 2">
            <a:extLst>
              <a:ext uri="{FF2B5EF4-FFF2-40B4-BE49-F238E27FC236}">
                <a16:creationId xmlns:a16="http://schemas.microsoft.com/office/drawing/2014/main" xmlns="" id="{25CD5E9C-A49A-43BA-B66B-FE1196F89D95}"/>
              </a:ext>
            </a:extLst>
          </p:cNvPr>
          <p:cNvSpPr>
            <a:spLocks noGrp="1"/>
          </p:cNvSpPr>
          <p:nvPr>
            <p:ph type="subTitle" idx="1"/>
          </p:nvPr>
        </p:nvSpPr>
        <p:spPr>
          <a:xfrm>
            <a:off x="2493105" y="2186609"/>
            <a:ext cx="8561747" cy="2237381"/>
          </a:xfrm>
        </p:spPr>
        <p:txBody>
          <a:bodyPr>
            <a:normAutofit fontScale="25000" lnSpcReduction="20000"/>
          </a:bodyPr>
          <a:lstStyle/>
          <a:p>
            <a:pPr marL="1143000" indent="-1143000">
              <a:buFont typeface="Arial" panose="020B0604020202020204" pitchFamily="34" charset="0"/>
              <a:buChar char="•"/>
            </a:pPr>
            <a:r>
              <a:rPr lang="es-GT" sz="9600" dirty="0"/>
              <a:t>Intento fallido del derrocamiento del presidente de la republica</a:t>
            </a:r>
          </a:p>
          <a:p>
            <a:pPr marL="1143000" indent="-1143000">
              <a:buFont typeface="Arial" panose="020B0604020202020204" pitchFamily="34" charset="0"/>
              <a:buChar char="•"/>
            </a:pPr>
            <a:r>
              <a:rPr lang="es-GT" sz="9600" dirty="0"/>
              <a:t>Justicia selectiva </a:t>
            </a:r>
          </a:p>
          <a:p>
            <a:pPr marL="1143000" indent="-1143000">
              <a:buFont typeface="Arial" panose="020B0604020202020204" pitchFamily="34" charset="0"/>
              <a:buChar char="•"/>
            </a:pPr>
            <a:r>
              <a:rPr lang="es-GT" sz="9600" dirty="0"/>
              <a:t>DESCUBRIMIENTO DE LA Agenda perversa, DE LA CICIG, detrás de la SEUDO lucha contra la corrupción</a:t>
            </a:r>
          </a:p>
          <a:p>
            <a:pPr marL="1143000" indent="-1143000">
              <a:buFont typeface="Arial" panose="020B0604020202020204" pitchFamily="34" charset="0"/>
              <a:buChar char="•"/>
            </a:pPr>
            <a:r>
              <a:rPr lang="es-GT" sz="9600" dirty="0"/>
              <a:t>Desprestigio de la </a:t>
            </a:r>
            <a:r>
              <a:rPr lang="es-GT" sz="9600" dirty="0" err="1"/>
              <a:t>cicig</a:t>
            </a:r>
            <a:r>
              <a:rPr lang="es-GT" sz="9600" dirty="0"/>
              <a:t> y comisionado</a:t>
            </a:r>
          </a:p>
          <a:p>
            <a:pPr marL="1143000" indent="-1143000">
              <a:buFont typeface="Arial" panose="020B0604020202020204" pitchFamily="34" charset="0"/>
              <a:buChar char="•"/>
            </a:pPr>
            <a:r>
              <a:rPr lang="es-GT" sz="9600" dirty="0"/>
              <a:t>EL PERSONAL DE LA CICIG EN ESTADO DE SUPERVIVENCIA</a:t>
            </a:r>
          </a:p>
          <a:p>
            <a:endParaRPr lang="es-GT" dirty="0"/>
          </a:p>
        </p:txBody>
      </p:sp>
    </p:spTree>
    <p:extLst>
      <p:ext uri="{BB962C8B-B14F-4D97-AF65-F5344CB8AC3E}">
        <p14:creationId xmlns:p14="http://schemas.microsoft.com/office/powerpoint/2010/main" val="3384785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C5B82C-C597-4B52-AC9C-737877F1B1FF}"/>
              </a:ext>
            </a:extLst>
          </p:cNvPr>
          <p:cNvSpPr>
            <a:spLocks noGrp="1"/>
          </p:cNvSpPr>
          <p:nvPr>
            <p:ph type="title"/>
          </p:nvPr>
        </p:nvSpPr>
        <p:spPr>
          <a:xfrm>
            <a:off x="1683026" y="145775"/>
            <a:ext cx="9371828" cy="1378225"/>
          </a:xfrm>
        </p:spPr>
        <p:txBody>
          <a:bodyPr>
            <a:noAutofit/>
          </a:bodyPr>
          <a:lstStyle/>
          <a:p>
            <a:r>
              <a:rPr lang="es-GT" sz="4800" dirty="0"/>
              <a:t>Síntesis del caso del Abogado Moisés Galindo  </a:t>
            </a:r>
          </a:p>
        </p:txBody>
      </p:sp>
      <p:sp>
        <p:nvSpPr>
          <p:cNvPr id="3" name="Marcador de contenido 2">
            <a:extLst>
              <a:ext uri="{FF2B5EF4-FFF2-40B4-BE49-F238E27FC236}">
                <a16:creationId xmlns:a16="http://schemas.microsoft.com/office/drawing/2014/main" xmlns="" id="{AC1D3664-1E49-4D52-9920-03BD65D9A558}"/>
              </a:ext>
            </a:extLst>
          </p:cNvPr>
          <p:cNvSpPr>
            <a:spLocks noGrp="1"/>
          </p:cNvSpPr>
          <p:nvPr>
            <p:ph idx="1"/>
          </p:nvPr>
        </p:nvSpPr>
        <p:spPr>
          <a:xfrm>
            <a:off x="1563757" y="1404730"/>
            <a:ext cx="9491096" cy="4061616"/>
          </a:xfrm>
        </p:spPr>
        <p:txBody>
          <a:bodyPr>
            <a:noAutofit/>
          </a:bodyPr>
          <a:lstStyle/>
          <a:p>
            <a:pPr algn="just"/>
            <a:r>
              <a:rPr lang="es-GT" sz="1600" dirty="0"/>
              <a:t>Violación del Secreto Profesional</a:t>
            </a:r>
          </a:p>
          <a:p>
            <a:pPr algn="just"/>
            <a:r>
              <a:rPr lang="es-GT" sz="1600" dirty="0"/>
              <a:t>Aceptación de dicha violación sin problema por parte de la juez Erika </a:t>
            </a:r>
            <a:r>
              <a:rPr lang="es-GT" sz="1600" dirty="0" err="1"/>
              <a:t>Aifan</a:t>
            </a:r>
            <a:r>
              <a:rPr lang="es-GT" sz="1600" dirty="0"/>
              <a:t> </a:t>
            </a:r>
            <a:r>
              <a:rPr lang="es-GT" sz="1600" dirty="0" err="1"/>
              <a:t>Davila</a:t>
            </a:r>
            <a:endParaRPr lang="es-GT" sz="1600" dirty="0"/>
          </a:p>
          <a:p>
            <a:pPr algn="just"/>
            <a:r>
              <a:rPr lang="es-GT" sz="1600" dirty="0"/>
              <a:t>Enviado a prisión preventiva sin conocer el motivo –nunca se menciono en la fundamentación por olvido de la juez- actualmente lleva mas de 2 años detenido.</a:t>
            </a:r>
          </a:p>
          <a:p>
            <a:pPr algn="just"/>
            <a:r>
              <a:rPr lang="es-GT" sz="1600" dirty="0"/>
              <a:t>La Sala de la Corte de Apelaciones acepto la prisión a pesar de que no existe en el audio de la audiencia el motivo fundado.</a:t>
            </a:r>
          </a:p>
          <a:p>
            <a:pPr algn="just"/>
            <a:r>
              <a:rPr lang="es-GT" sz="1600" dirty="0"/>
              <a:t>Fue introducido a un caso como anexo al principal que era contra la Municipalidad de Guatemala para atacar al Alcalde </a:t>
            </a:r>
            <a:r>
              <a:rPr lang="es-GT" sz="1600" dirty="0" err="1"/>
              <a:t>Alvaro</a:t>
            </a:r>
            <a:r>
              <a:rPr lang="es-GT" sz="1600" dirty="0"/>
              <a:t> </a:t>
            </a:r>
            <a:r>
              <a:rPr lang="es-GT" sz="1600" dirty="0" err="1"/>
              <a:t>Arzu</a:t>
            </a:r>
            <a:endParaRPr lang="es-GT" sz="1600" dirty="0"/>
          </a:p>
          <a:p>
            <a:pPr algn="just"/>
            <a:r>
              <a:rPr lang="es-GT" sz="1600" dirty="0"/>
              <a:t>También fue anexado a una problemática de plazas en el Sistema Penitenciario que se evidencio en el proceso es la misma situación –de ilegalidad- de Rigoberta Menchu y Nineth Montenegro  </a:t>
            </a:r>
          </a:p>
          <a:p>
            <a:pPr algn="just"/>
            <a:r>
              <a:rPr lang="es-GT" sz="1600" dirty="0"/>
              <a:t>Su incorporación y acusación al proceso se hizo en un día por iniciativa del Fiscal Juan Francisco Sandoval Alfaro quien esta querellado por el abogado Moisés Galindo en el juzgado 7º. Penal desde 2011</a:t>
            </a:r>
          </a:p>
          <a:p>
            <a:pPr marL="0" indent="0" algn="just">
              <a:buNone/>
            </a:pPr>
            <a:endParaRPr lang="es-GT" dirty="0"/>
          </a:p>
        </p:txBody>
      </p:sp>
    </p:spTree>
    <p:extLst>
      <p:ext uri="{BB962C8B-B14F-4D97-AF65-F5344CB8AC3E}">
        <p14:creationId xmlns:p14="http://schemas.microsoft.com/office/powerpoint/2010/main" val="11438426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382D92E-666B-4027-B963-D12887DCC82B}"/>
              </a:ext>
            </a:extLst>
          </p:cNvPr>
          <p:cNvSpPr>
            <a:spLocks noGrp="1"/>
          </p:cNvSpPr>
          <p:nvPr>
            <p:ph type="title"/>
          </p:nvPr>
        </p:nvSpPr>
        <p:spPr>
          <a:xfrm>
            <a:off x="1534696" y="437323"/>
            <a:ext cx="9520158" cy="1416432"/>
          </a:xfrm>
        </p:spPr>
        <p:txBody>
          <a:bodyPr>
            <a:normAutofit/>
          </a:bodyPr>
          <a:lstStyle/>
          <a:p>
            <a:r>
              <a:rPr lang="es-GT" sz="3600" b="1" dirty="0"/>
              <a:t>Perfil del Abogado Moisés Eduardo Galindo Ruiz</a:t>
            </a:r>
          </a:p>
        </p:txBody>
      </p:sp>
      <p:sp>
        <p:nvSpPr>
          <p:cNvPr id="3" name="Marcador de contenido 2">
            <a:extLst>
              <a:ext uri="{FF2B5EF4-FFF2-40B4-BE49-F238E27FC236}">
                <a16:creationId xmlns:a16="http://schemas.microsoft.com/office/drawing/2014/main" xmlns="" id="{90C40E02-B3EB-4EB5-8969-73DA5973A070}"/>
              </a:ext>
            </a:extLst>
          </p:cNvPr>
          <p:cNvSpPr>
            <a:spLocks noGrp="1"/>
          </p:cNvSpPr>
          <p:nvPr>
            <p:ph idx="1"/>
          </p:nvPr>
        </p:nvSpPr>
        <p:spPr/>
        <p:txBody>
          <a:bodyPr>
            <a:normAutofit lnSpcReduction="10000"/>
          </a:bodyPr>
          <a:lstStyle/>
          <a:p>
            <a:r>
              <a:rPr lang="es-GT" dirty="0"/>
              <a:t>Abogado con convicción de lucha por el Estado de Derecho –sin temor de recusar, denunciar o querellar a fiscales o jueces que violaron la ley-</a:t>
            </a:r>
          </a:p>
          <a:p>
            <a:r>
              <a:rPr lang="es-GT" dirty="0"/>
              <a:t>Abogado Alto impacto Mediático –nacional e internacional-</a:t>
            </a:r>
          </a:p>
          <a:p>
            <a:r>
              <a:rPr lang="es-GT" dirty="0"/>
              <a:t>Abogado defensor de Militares</a:t>
            </a:r>
          </a:p>
          <a:p>
            <a:r>
              <a:rPr lang="es-GT" dirty="0"/>
              <a:t>Abogado de la Fundación Contra el Terrorismo Guatemala</a:t>
            </a:r>
          </a:p>
          <a:p>
            <a:r>
              <a:rPr lang="es-GT" dirty="0"/>
              <a:t>Pensamiento Conservador, Pro vida y Sionista</a:t>
            </a:r>
          </a:p>
          <a:p>
            <a:r>
              <a:rPr lang="es-GT" dirty="0"/>
              <a:t>Abierto y frontal opositor así como denunciante publico de las ilegalidades de la CICIG y su policía política la FECI</a:t>
            </a:r>
          </a:p>
          <a:p>
            <a:endParaRPr lang="es-GT" dirty="0"/>
          </a:p>
        </p:txBody>
      </p:sp>
    </p:spTree>
    <p:extLst>
      <p:ext uri="{BB962C8B-B14F-4D97-AF65-F5344CB8AC3E}">
        <p14:creationId xmlns:p14="http://schemas.microsoft.com/office/powerpoint/2010/main" val="1343046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C5B82C-C597-4B52-AC9C-737877F1B1FF}"/>
              </a:ext>
            </a:extLst>
          </p:cNvPr>
          <p:cNvSpPr>
            <a:spLocks noGrp="1"/>
          </p:cNvSpPr>
          <p:nvPr>
            <p:ph type="title"/>
          </p:nvPr>
        </p:nvSpPr>
        <p:spPr>
          <a:xfrm>
            <a:off x="1683026" y="145775"/>
            <a:ext cx="9371828" cy="1378225"/>
          </a:xfrm>
        </p:spPr>
        <p:txBody>
          <a:bodyPr>
            <a:noAutofit/>
          </a:bodyPr>
          <a:lstStyle/>
          <a:p>
            <a:r>
              <a:rPr lang="es-GT" sz="4800" dirty="0"/>
              <a:t>El caso del Abogado Moisés Galindo</a:t>
            </a:r>
          </a:p>
        </p:txBody>
      </p:sp>
      <p:sp>
        <p:nvSpPr>
          <p:cNvPr id="3" name="Marcador de contenido 2">
            <a:extLst>
              <a:ext uri="{FF2B5EF4-FFF2-40B4-BE49-F238E27FC236}">
                <a16:creationId xmlns:a16="http://schemas.microsoft.com/office/drawing/2014/main" xmlns="" id="{AC1D3664-1E49-4D52-9920-03BD65D9A558}"/>
              </a:ext>
            </a:extLst>
          </p:cNvPr>
          <p:cNvSpPr>
            <a:spLocks noGrp="1"/>
          </p:cNvSpPr>
          <p:nvPr>
            <p:ph idx="1"/>
          </p:nvPr>
        </p:nvSpPr>
        <p:spPr>
          <a:xfrm>
            <a:off x="1563756" y="1630018"/>
            <a:ext cx="9491097" cy="3836328"/>
          </a:xfrm>
        </p:spPr>
        <p:txBody>
          <a:bodyPr>
            <a:noAutofit/>
          </a:bodyPr>
          <a:lstStyle/>
          <a:p>
            <a:endParaRPr lang="es-GT" sz="2400" dirty="0"/>
          </a:p>
          <a:p>
            <a:r>
              <a:rPr lang="es-GT" sz="2400" dirty="0"/>
              <a:t>FECI </a:t>
            </a:r>
            <a:r>
              <a:rPr lang="es-GT" sz="2400" dirty="0" err="1"/>
              <a:t>actuo</a:t>
            </a:r>
            <a:r>
              <a:rPr lang="es-GT" sz="2400" dirty="0"/>
              <a:t> como Policía Política</a:t>
            </a:r>
          </a:p>
          <a:p>
            <a:r>
              <a:rPr lang="es-GT" sz="2400" dirty="0"/>
              <a:t>Juez de Consigna para conocer el caso; Erika </a:t>
            </a:r>
            <a:r>
              <a:rPr lang="es-GT" sz="2400" dirty="0" err="1"/>
              <a:t>Aifan</a:t>
            </a:r>
            <a:r>
              <a:rPr lang="es-GT" sz="2400" dirty="0"/>
              <a:t> </a:t>
            </a:r>
            <a:r>
              <a:rPr lang="es-GT" sz="2400" dirty="0" err="1"/>
              <a:t>Davila</a:t>
            </a:r>
            <a:endParaRPr lang="es-GT" sz="2400" dirty="0"/>
          </a:p>
          <a:p>
            <a:r>
              <a:rPr lang="es-GT" sz="2400" dirty="0"/>
              <a:t>Proceso Ad-hoc </a:t>
            </a:r>
          </a:p>
          <a:p>
            <a:r>
              <a:rPr lang="es-GT" sz="2400" dirty="0"/>
              <a:t>Tribunales de Mayor Riesgo como de Fuero Especial</a:t>
            </a:r>
          </a:p>
          <a:p>
            <a:r>
              <a:rPr lang="es-GT" sz="2400" dirty="0"/>
              <a:t>Venganza personal del Jefe de la </a:t>
            </a:r>
            <a:r>
              <a:rPr lang="es-GT" sz="2400" dirty="0" err="1"/>
              <a:t>Feci</a:t>
            </a:r>
            <a:endParaRPr lang="es-GT" sz="2400" dirty="0"/>
          </a:p>
          <a:p>
            <a:r>
              <a:rPr lang="es-GT" sz="2400" dirty="0"/>
              <a:t>Represión Contra Opositor, Disidente y Objetor de Conciencia</a:t>
            </a:r>
            <a:endParaRPr lang="es-GT" dirty="0"/>
          </a:p>
          <a:p>
            <a:pPr marL="0" indent="0">
              <a:buNone/>
            </a:pPr>
            <a:r>
              <a:rPr lang="es-GT" sz="2400" dirty="0"/>
              <a:t> </a:t>
            </a:r>
          </a:p>
          <a:p>
            <a:pPr marL="0" indent="0" algn="just">
              <a:buNone/>
            </a:pPr>
            <a:endParaRPr lang="es-GT" dirty="0"/>
          </a:p>
        </p:txBody>
      </p:sp>
    </p:spTree>
    <p:extLst>
      <p:ext uri="{BB962C8B-B14F-4D97-AF65-F5344CB8AC3E}">
        <p14:creationId xmlns:p14="http://schemas.microsoft.com/office/powerpoint/2010/main" val="32789015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99919D5-3E0E-45BD-9790-9F28B0FEA576}"/>
              </a:ext>
            </a:extLst>
          </p:cNvPr>
          <p:cNvSpPr>
            <a:spLocks noGrp="1"/>
          </p:cNvSpPr>
          <p:nvPr>
            <p:ph type="title"/>
          </p:nvPr>
        </p:nvSpPr>
        <p:spPr/>
        <p:txBody>
          <a:bodyPr>
            <a:noAutofit/>
          </a:bodyPr>
          <a:lstStyle/>
          <a:p>
            <a:r>
              <a:rPr lang="es-GT" sz="4800" dirty="0"/>
              <a:t>El caso del Abogado Moisés Galindo</a:t>
            </a:r>
          </a:p>
        </p:txBody>
      </p:sp>
      <p:sp>
        <p:nvSpPr>
          <p:cNvPr id="3" name="Marcador de contenido 2">
            <a:extLst>
              <a:ext uri="{FF2B5EF4-FFF2-40B4-BE49-F238E27FC236}">
                <a16:creationId xmlns:a16="http://schemas.microsoft.com/office/drawing/2014/main" xmlns="" id="{F8C267E3-349D-454A-AB9A-62E6E427D2F0}"/>
              </a:ext>
            </a:extLst>
          </p:cNvPr>
          <p:cNvSpPr>
            <a:spLocks noGrp="1"/>
          </p:cNvSpPr>
          <p:nvPr>
            <p:ph idx="1"/>
          </p:nvPr>
        </p:nvSpPr>
        <p:spPr/>
        <p:txBody>
          <a:bodyPr>
            <a:normAutofit/>
          </a:bodyPr>
          <a:lstStyle/>
          <a:p>
            <a:r>
              <a:rPr lang="es-GT" sz="1800" dirty="0"/>
              <a:t>Caso Principal era vs. Municipalidad de Guate</a:t>
            </a:r>
          </a:p>
          <a:p>
            <a:pPr lvl="1"/>
            <a:r>
              <a:rPr lang="es-GT" dirty="0"/>
              <a:t>Fabricado contra el Ex Alcalde </a:t>
            </a:r>
            <a:r>
              <a:rPr lang="es-GT" dirty="0" err="1"/>
              <a:t>Arzu</a:t>
            </a:r>
            <a:r>
              <a:rPr lang="es-GT" dirty="0"/>
              <a:t> (apoyo al Presidente constitucional por la coyuntura 2017 para derrocarlo por parte de la </a:t>
            </a:r>
            <a:r>
              <a:rPr lang="es-GT" dirty="0" err="1"/>
              <a:t>Cicig</a:t>
            </a:r>
            <a:r>
              <a:rPr lang="es-GT" dirty="0"/>
              <a:t>) </a:t>
            </a:r>
          </a:p>
          <a:p>
            <a:pPr lvl="2"/>
            <a:r>
              <a:rPr lang="es-GT" sz="1800" dirty="0"/>
              <a:t>Anexo Sistema Penitenciario por plazas del Director </a:t>
            </a:r>
          </a:p>
          <a:p>
            <a:pPr lvl="3"/>
            <a:r>
              <a:rPr lang="es-GT" sz="1800" dirty="0"/>
              <a:t>Iguales hechos que situación de Nineth Montenegro y Rigoberta Menchu, nunca fueron acusadas.</a:t>
            </a:r>
          </a:p>
          <a:p>
            <a:pPr lvl="2"/>
            <a:r>
              <a:rPr lang="es-GT" sz="1800" dirty="0"/>
              <a:t>Anexo la acusación fabricada al Abogado Moisés Galindo</a:t>
            </a:r>
          </a:p>
          <a:p>
            <a:pPr lvl="3"/>
            <a:r>
              <a:rPr lang="es-GT" sz="1800" dirty="0"/>
              <a:t>Por cobro de servicios profesionales</a:t>
            </a:r>
          </a:p>
        </p:txBody>
      </p:sp>
    </p:spTree>
    <p:extLst>
      <p:ext uri="{BB962C8B-B14F-4D97-AF65-F5344CB8AC3E}">
        <p14:creationId xmlns:p14="http://schemas.microsoft.com/office/powerpoint/2010/main" val="2875022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1C5B82C-C597-4B52-AC9C-737877F1B1FF}"/>
              </a:ext>
            </a:extLst>
          </p:cNvPr>
          <p:cNvSpPr>
            <a:spLocks noGrp="1"/>
          </p:cNvSpPr>
          <p:nvPr>
            <p:ph type="title"/>
          </p:nvPr>
        </p:nvSpPr>
        <p:spPr/>
        <p:txBody>
          <a:bodyPr>
            <a:noAutofit/>
          </a:bodyPr>
          <a:lstStyle/>
          <a:p>
            <a:r>
              <a:rPr lang="es-GT" sz="4800" dirty="0"/>
              <a:t>El caso del Abogado Moisés Galindo</a:t>
            </a:r>
          </a:p>
        </p:txBody>
      </p:sp>
      <p:sp>
        <p:nvSpPr>
          <p:cNvPr id="3" name="Marcador de contenido 2">
            <a:extLst>
              <a:ext uri="{FF2B5EF4-FFF2-40B4-BE49-F238E27FC236}">
                <a16:creationId xmlns:a16="http://schemas.microsoft.com/office/drawing/2014/main" xmlns="" id="{AC1D3664-1E49-4D52-9920-03BD65D9A558}"/>
              </a:ext>
            </a:extLst>
          </p:cNvPr>
          <p:cNvSpPr>
            <a:spLocks noGrp="1"/>
          </p:cNvSpPr>
          <p:nvPr>
            <p:ph idx="1"/>
          </p:nvPr>
        </p:nvSpPr>
        <p:spPr>
          <a:xfrm>
            <a:off x="1534696" y="1853754"/>
            <a:ext cx="9520158" cy="3450613"/>
          </a:xfrm>
        </p:spPr>
        <p:txBody>
          <a:bodyPr>
            <a:noAutofit/>
          </a:bodyPr>
          <a:lstStyle/>
          <a:p>
            <a:pPr algn="just"/>
            <a:r>
              <a:rPr lang="es-GT" sz="2400" dirty="0"/>
              <a:t>Presunción de lavado de dinero (Q. 60 mil) dependiendo quien es el cliente y la acusación que pese sobre el mismo. </a:t>
            </a:r>
          </a:p>
          <a:p>
            <a:pPr algn="just"/>
            <a:r>
              <a:rPr lang="es-GT" sz="2400" dirty="0"/>
              <a:t>Por aceptar como pago de honorarios por prestación de servicios profesionales –reales y realizados- </a:t>
            </a:r>
          </a:p>
          <a:p>
            <a:pPr algn="just"/>
            <a:r>
              <a:rPr lang="es-GT" sz="2400" dirty="0"/>
              <a:t>Caso paradigmático por estar juzgando a una persona muerta -el ex conviviente de la clienta- dentro de la causa penal. </a:t>
            </a:r>
          </a:p>
          <a:p>
            <a:pPr algn="just"/>
            <a:r>
              <a:rPr lang="es-GT" sz="2400" dirty="0"/>
              <a:t>La clienta tenia en ese momento -11/7/17- una relación marital con el jefe de investigadores CICIG.</a:t>
            </a:r>
          </a:p>
        </p:txBody>
      </p:sp>
    </p:spTree>
    <p:extLst>
      <p:ext uri="{BB962C8B-B14F-4D97-AF65-F5344CB8AC3E}">
        <p14:creationId xmlns:p14="http://schemas.microsoft.com/office/powerpoint/2010/main" val="24488997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F6438BB-12E5-4456-B457-ADF90C8D6BDB}"/>
              </a:ext>
            </a:extLst>
          </p:cNvPr>
          <p:cNvSpPr>
            <a:spLocks noGrp="1"/>
          </p:cNvSpPr>
          <p:nvPr>
            <p:ph type="title"/>
          </p:nvPr>
        </p:nvSpPr>
        <p:spPr/>
        <p:txBody>
          <a:bodyPr/>
          <a:lstStyle/>
          <a:p>
            <a:r>
              <a:rPr lang="es-GT" dirty="0"/>
              <a:t>CRIMINALIZARON LOS SERVICIOS PROFESIONALES –Q.60,000.00-</a:t>
            </a:r>
          </a:p>
        </p:txBody>
      </p:sp>
      <p:sp>
        <p:nvSpPr>
          <p:cNvPr id="3" name="Marcador de contenido 2">
            <a:extLst>
              <a:ext uri="{FF2B5EF4-FFF2-40B4-BE49-F238E27FC236}">
                <a16:creationId xmlns:a16="http://schemas.microsoft.com/office/drawing/2014/main" xmlns="" id="{8E6F236D-524E-4356-A7F2-E93A15761624}"/>
              </a:ext>
            </a:extLst>
          </p:cNvPr>
          <p:cNvSpPr>
            <a:spLocks noGrp="1"/>
          </p:cNvSpPr>
          <p:nvPr>
            <p:ph idx="1"/>
          </p:nvPr>
        </p:nvSpPr>
        <p:spPr/>
        <p:txBody>
          <a:bodyPr>
            <a:normAutofit fontScale="92500" lnSpcReduction="10000"/>
          </a:bodyPr>
          <a:lstStyle/>
          <a:p>
            <a:r>
              <a:rPr lang="es-GT" dirty="0"/>
              <a:t>Acusación de lavado de activo-por haberse intentado pagar los servicios profesionales-prestados- con un vehículo  que acusan ahora al cliente –muerto- que lo obtuvo ilícitamente</a:t>
            </a:r>
          </a:p>
          <a:p>
            <a:r>
              <a:rPr lang="es-GT" dirty="0"/>
              <a:t>El cliente esta muerto y su estado de presunción de inocencia, jamás se podrá romper y por lo tanto jamás se podrá comprobar origen ilícito de dicho vehículo.</a:t>
            </a:r>
          </a:p>
          <a:p>
            <a:r>
              <a:rPr lang="es-GT" dirty="0"/>
              <a:t>El vehículo se devolvió a la ex conviviente por razones humanitarias para pago de colegiaturas y manutención de las hijas del cliente –Salmo 82:3, ya que el cliente nunca envió los papeles para hacer el traspaso, y se estuvo esperando que enviara a recogerlo-asesinado en ese lapso de tiempo-.</a:t>
            </a:r>
          </a:p>
          <a:p>
            <a:endParaRPr lang="es-GT" dirty="0"/>
          </a:p>
        </p:txBody>
      </p:sp>
    </p:spTree>
    <p:extLst>
      <p:ext uri="{BB962C8B-B14F-4D97-AF65-F5344CB8AC3E}">
        <p14:creationId xmlns:p14="http://schemas.microsoft.com/office/powerpoint/2010/main" val="16105735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B0FA69E-F603-406E-B183-54B9C5A747D4}"/>
              </a:ext>
            </a:extLst>
          </p:cNvPr>
          <p:cNvSpPr>
            <a:spLocks noGrp="1"/>
          </p:cNvSpPr>
          <p:nvPr>
            <p:ph type="title"/>
          </p:nvPr>
        </p:nvSpPr>
        <p:spPr/>
        <p:txBody>
          <a:bodyPr>
            <a:normAutofit fontScale="90000"/>
          </a:bodyPr>
          <a:lstStyle/>
          <a:p>
            <a:r>
              <a:rPr lang="es-GT" dirty="0"/>
              <a:t>LAS NORMATIVA INTERNACIONAL Y NACIONAL VIOLENTADA EN EL CASO ABOGADO </a:t>
            </a:r>
            <a:br>
              <a:rPr lang="es-GT" dirty="0"/>
            </a:br>
            <a:r>
              <a:rPr lang="es-GT" dirty="0"/>
              <a:t>MOISES GALINDO</a:t>
            </a:r>
          </a:p>
        </p:txBody>
      </p:sp>
      <p:sp>
        <p:nvSpPr>
          <p:cNvPr id="3" name="Marcador de contenido 2">
            <a:extLst>
              <a:ext uri="{FF2B5EF4-FFF2-40B4-BE49-F238E27FC236}">
                <a16:creationId xmlns:a16="http://schemas.microsoft.com/office/drawing/2014/main" xmlns="" id="{A0E22DE6-1775-450A-B817-827822CB7E8F}"/>
              </a:ext>
            </a:extLst>
          </p:cNvPr>
          <p:cNvSpPr>
            <a:spLocks noGrp="1"/>
          </p:cNvSpPr>
          <p:nvPr>
            <p:ph idx="1"/>
          </p:nvPr>
        </p:nvSpPr>
        <p:spPr/>
        <p:txBody>
          <a:bodyPr>
            <a:normAutofit fontScale="92500"/>
          </a:bodyPr>
          <a:lstStyle/>
          <a:p>
            <a:r>
              <a:rPr lang="es-GT" dirty="0"/>
              <a:t>Reglas de ONU –Mallorca-</a:t>
            </a:r>
          </a:p>
          <a:p>
            <a:r>
              <a:rPr lang="es-GT" dirty="0"/>
              <a:t>Principios que garantizan la profesión del Abogado según la ONU – Habana 1990-</a:t>
            </a:r>
          </a:p>
          <a:p>
            <a:r>
              <a:rPr lang="es-GT" dirty="0"/>
              <a:t>Ley Penal y Civil Guatemalteca</a:t>
            </a:r>
          </a:p>
          <a:p>
            <a:r>
              <a:rPr lang="es-GT" dirty="0"/>
              <a:t>Casos CDIH</a:t>
            </a:r>
          </a:p>
          <a:p>
            <a:r>
              <a:rPr lang="es-GT" dirty="0"/>
              <a:t>Caso </a:t>
            </a:r>
            <a:r>
              <a:rPr lang="es-GT" dirty="0" err="1"/>
              <a:t>Protenau</a:t>
            </a:r>
            <a:r>
              <a:rPr lang="es-GT" dirty="0"/>
              <a:t> vs. Hungría y otros del TEDH</a:t>
            </a:r>
          </a:p>
          <a:p>
            <a:r>
              <a:rPr lang="es-GT" dirty="0"/>
              <a:t>Caso de Justicia Española –Juez Garzón-</a:t>
            </a:r>
          </a:p>
          <a:p>
            <a:r>
              <a:rPr lang="es-GT" dirty="0"/>
              <a:t>Código de Ética Profesional</a:t>
            </a:r>
          </a:p>
          <a:p>
            <a:endParaRPr lang="es-GT" dirty="0"/>
          </a:p>
        </p:txBody>
      </p:sp>
    </p:spTree>
    <p:extLst>
      <p:ext uri="{BB962C8B-B14F-4D97-AF65-F5344CB8AC3E}">
        <p14:creationId xmlns:p14="http://schemas.microsoft.com/office/powerpoint/2010/main" val="33123890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0137B59-9D8C-4742-A95C-55A2A3AE817C}"/>
              </a:ext>
            </a:extLst>
          </p:cNvPr>
          <p:cNvSpPr>
            <a:spLocks noGrp="1"/>
          </p:cNvSpPr>
          <p:nvPr>
            <p:ph type="title"/>
          </p:nvPr>
        </p:nvSpPr>
        <p:spPr/>
        <p:txBody>
          <a:bodyPr/>
          <a:lstStyle/>
          <a:p>
            <a:r>
              <a:rPr lang="es-GT" dirty="0"/>
              <a:t>DENUNCIAS (-) sin respuesta/  (+) con respuesta</a:t>
            </a:r>
          </a:p>
        </p:txBody>
      </p:sp>
      <p:sp>
        <p:nvSpPr>
          <p:cNvPr id="3" name="Marcador de contenido 2">
            <a:extLst>
              <a:ext uri="{FF2B5EF4-FFF2-40B4-BE49-F238E27FC236}">
                <a16:creationId xmlns:a16="http://schemas.microsoft.com/office/drawing/2014/main" xmlns="" id="{772BEA46-0584-4725-AFF5-2CB35FCA480A}"/>
              </a:ext>
            </a:extLst>
          </p:cNvPr>
          <p:cNvSpPr>
            <a:spLocks noGrp="1"/>
          </p:cNvSpPr>
          <p:nvPr>
            <p:ph idx="1"/>
          </p:nvPr>
        </p:nvSpPr>
        <p:spPr/>
        <p:txBody>
          <a:bodyPr/>
          <a:lstStyle/>
          <a:p>
            <a:r>
              <a:rPr lang="es-GT" dirty="0"/>
              <a:t>Comité de detenciones Arbitrarias de la ONU (-)</a:t>
            </a:r>
          </a:p>
          <a:p>
            <a:r>
              <a:rPr lang="es-GT" dirty="0"/>
              <a:t>Comité de Ética de la ONU (-)</a:t>
            </a:r>
          </a:p>
          <a:p>
            <a:r>
              <a:rPr lang="es-GT" dirty="0"/>
              <a:t>Secretaria de la ONU (-)</a:t>
            </a:r>
          </a:p>
          <a:p>
            <a:r>
              <a:rPr lang="es-GT" dirty="0"/>
              <a:t>Denuncia en el MP (-)</a:t>
            </a:r>
          </a:p>
          <a:p>
            <a:r>
              <a:rPr lang="es-GT" dirty="0"/>
              <a:t>Amparos ante Salas, CSJ, CC (-)</a:t>
            </a:r>
          </a:p>
          <a:p>
            <a:r>
              <a:rPr lang="es-GT" dirty="0"/>
              <a:t>Exhibiciones Personales (-)</a:t>
            </a:r>
          </a:p>
          <a:p>
            <a:r>
              <a:rPr lang="es-GT" dirty="0"/>
              <a:t>Junta Directiva del CANG (-)</a:t>
            </a:r>
          </a:p>
          <a:p>
            <a:endParaRPr lang="es-GT" dirty="0"/>
          </a:p>
        </p:txBody>
      </p:sp>
    </p:spTree>
    <p:extLst>
      <p:ext uri="{BB962C8B-B14F-4D97-AF65-F5344CB8AC3E}">
        <p14:creationId xmlns:p14="http://schemas.microsoft.com/office/powerpoint/2010/main" val="29306469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D44B478-8EF8-42B0-8966-51263AD2208C}"/>
              </a:ext>
            </a:extLst>
          </p:cNvPr>
          <p:cNvSpPr>
            <a:spLocks noGrp="1"/>
          </p:cNvSpPr>
          <p:nvPr>
            <p:ph type="title"/>
          </p:nvPr>
        </p:nvSpPr>
        <p:spPr/>
        <p:txBody>
          <a:bodyPr/>
          <a:lstStyle/>
          <a:p>
            <a:r>
              <a:rPr lang="es-GT" dirty="0"/>
              <a:t>DENUNCIAS</a:t>
            </a:r>
          </a:p>
        </p:txBody>
      </p:sp>
      <p:sp>
        <p:nvSpPr>
          <p:cNvPr id="3" name="Marcador de contenido 2">
            <a:extLst>
              <a:ext uri="{FF2B5EF4-FFF2-40B4-BE49-F238E27FC236}">
                <a16:creationId xmlns:a16="http://schemas.microsoft.com/office/drawing/2014/main" xmlns="" id="{1906073D-521D-47A8-A64B-375EF1E5C1BF}"/>
              </a:ext>
            </a:extLst>
          </p:cNvPr>
          <p:cNvSpPr>
            <a:spLocks noGrp="1"/>
          </p:cNvSpPr>
          <p:nvPr>
            <p:ph idx="1"/>
          </p:nvPr>
        </p:nvSpPr>
        <p:spPr/>
        <p:txBody>
          <a:bodyPr>
            <a:normAutofit fontScale="92500" lnSpcReduction="20000"/>
          </a:bodyPr>
          <a:lstStyle/>
          <a:p>
            <a:r>
              <a:rPr lang="es-GT" dirty="0"/>
              <a:t>Fiscal General y Jefa del MP (-)</a:t>
            </a:r>
          </a:p>
          <a:p>
            <a:r>
              <a:rPr lang="es-GT" dirty="0"/>
              <a:t>Corte Suprema de Justicia  (+)</a:t>
            </a:r>
          </a:p>
          <a:p>
            <a:r>
              <a:rPr lang="es-GT" dirty="0"/>
              <a:t>Procuraduría de los DDHH (-)</a:t>
            </a:r>
          </a:p>
          <a:p>
            <a:r>
              <a:rPr lang="es-GT" dirty="0"/>
              <a:t>Oficina contra la Tortura (-)</a:t>
            </a:r>
          </a:p>
          <a:p>
            <a:r>
              <a:rPr lang="es-GT" dirty="0"/>
              <a:t>Junta de Disciplina Judicial (-)</a:t>
            </a:r>
          </a:p>
          <a:p>
            <a:r>
              <a:rPr lang="es-GT" dirty="0"/>
              <a:t>Consejo de la Carrera Judicial (+)</a:t>
            </a:r>
          </a:p>
          <a:p>
            <a:r>
              <a:rPr lang="es-GT" dirty="0"/>
              <a:t>Tribunal de Honor del CANG (+)</a:t>
            </a:r>
          </a:p>
          <a:p>
            <a:r>
              <a:rPr lang="es-GT" dirty="0"/>
              <a:t>Junta Disciplina del OJ (-)</a:t>
            </a:r>
          </a:p>
          <a:p>
            <a:endParaRPr lang="es-GT" dirty="0"/>
          </a:p>
        </p:txBody>
      </p:sp>
    </p:spTree>
    <p:extLst>
      <p:ext uri="{BB962C8B-B14F-4D97-AF65-F5344CB8AC3E}">
        <p14:creationId xmlns:p14="http://schemas.microsoft.com/office/powerpoint/2010/main" val="36350445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5FA0B1F-D57D-4812-AEB5-3EA4DE60C614}"/>
              </a:ext>
            </a:extLst>
          </p:cNvPr>
          <p:cNvSpPr>
            <a:spLocks noGrp="1"/>
          </p:cNvSpPr>
          <p:nvPr>
            <p:ph type="title"/>
          </p:nvPr>
        </p:nvSpPr>
        <p:spPr>
          <a:xfrm>
            <a:off x="1656522" y="804520"/>
            <a:ext cx="9398332" cy="149638"/>
          </a:xfrm>
        </p:spPr>
        <p:txBody>
          <a:bodyPr>
            <a:noAutofit/>
          </a:bodyPr>
          <a:lstStyle/>
          <a:p>
            <a:r>
              <a:rPr lang="es-GT" sz="4800" dirty="0"/>
              <a:t>Responsabilidad de la ONU</a:t>
            </a:r>
          </a:p>
        </p:txBody>
      </p:sp>
      <p:sp>
        <p:nvSpPr>
          <p:cNvPr id="3" name="Marcador de contenido 2">
            <a:extLst>
              <a:ext uri="{FF2B5EF4-FFF2-40B4-BE49-F238E27FC236}">
                <a16:creationId xmlns:a16="http://schemas.microsoft.com/office/drawing/2014/main" xmlns="" id="{2AE1DFDE-F711-4C0E-9FA0-B0F7C01AE60C}"/>
              </a:ext>
            </a:extLst>
          </p:cNvPr>
          <p:cNvSpPr>
            <a:spLocks noGrp="1"/>
          </p:cNvSpPr>
          <p:nvPr>
            <p:ph idx="1"/>
          </p:nvPr>
        </p:nvSpPr>
        <p:spPr>
          <a:xfrm>
            <a:off x="1346609" y="1472393"/>
            <a:ext cx="9520158" cy="3450613"/>
          </a:xfrm>
        </p:spPr>
        <p:txBody>
          <a:bodyPr>
            <a:normAutofit fontScale="85000" lnSpcReduction="20000"/>
          </a:bodyPr>
          <a:lstStyle/>
          <a:p>
            <a:pPr algn="ctr"/>
            <a:r>
              <a:rPr lang="es-GT" sz="2600" dirty="0"/>
              <a:t>Violación de REGLAS DE ETICA DE LA ONU</a:t>
            </a:r>
          </a:p>
          <a:p>
            <a:pPr lvl="3" algn="ctr"/>
            <a:r>
              <a:rPr lang="es-GT" sz="2600" dirty="0"/>
              <a:t>Violación de la CONVENCION CONTRA LA CORRUPCION</a:t>
            </a:r>
          </a:p>
          <a:p>
            <a:pPr lvl="3" algn="ctr"/>
            <a:r>
              <a:rPr lang="es-GT" sz="2600" dirty="0"/>
              <a:t>Violación del PACTO MUNDIAL SOBRE “PRACTICAR LO QUE PREDICAMOS” Y “CERO TOLERANCIA A TODO VALE”</a:t>
            </a:r>
          </a:p>
          <a:p>
            <a:pPr lvl="7" algn="ctr"/>
            <a:r>
              <a:rPr lang="es-GT" sz="2400" dirty="0"/>
              <a:t>Carta Denuncia del Abogado Galindo a Oficina de Ética de ONU del 7 de mayo  2018 del Personal de la CICIG x usar el “todo se vale”</a:t>
            </a:r>
          </a:p>
          <a:p>
            <a:pPr lvl="3" algn="ctr"/>
            <a:r>
              <a:rPr lang="es-GT" sz="2600" dirty="0"/>
              <a:t> </a:t>
            </a:r>
          </a:p>
          <a:p>
            <a:pPr lvl="1" algn="ctr"/>
            <a:endParaRPr lang="es-GT" dirty="0"/>
          </a:p>
          <a:p>
            <a:pPr algn="ctr"/>
            <a:endParaRPr lang="es-GT" dirty="0"/>
          </a:p>
        </p:txBody>
      </p:sp>
    </p:spTree>
    <p:extLst>
      <p:ext uri="{BB962C8B-B14F-4D97-AF65-F5344CB8AC3E}">
        <p14:creationId xmlns:p14="http://schemas.microsoft.com/office/powerpoint/2010/main" val="8578006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88EBCF0-02BD-4D4E-94C3-8FEF2B8CA810}"/>
              </a:ext>
            </a:extLst>
          </p:cNvPr>
          <p:cNvSpPr>
            <a:spLocks noGrp="1"/>
          </p:cNvSpPr>
          <p:nvPr>
            <p:ph type="title"/>
          </p:nvPr>
        </p:nvSpPr>
        <p:spPr/>
        <p:txBody>
          <a:bodyPr>
            <a:normAutofit/>
          </a:bodyPr>
          <a:lstStyle/>
          <a:p>
            <a:pPr algn="ctr"/>
            <a:r>
              <a:rPr lang="es-GT" sz="4800" dirty="0"/>
              <a:t>HECHOS</a:t>
            </a:r>
          </a:p>
        </p:txBody>
      </p:sp>
      <p:sp>
        <p:nvSpPr>
          <p:cNvPr id="3" name="Marcador de contenido 2">
            <a:extLst>
              <a:ext uri="{FF2B5EF4-FFF2-40B4-BE49-F238E27FC236}">
                <a16:creationId xmlns:a16="http://schemas.microsoft.com/office/drawing/2014/main" xmlns="" id="{30384255-9E2E-4D67-98EC-86F87B118EDF}"/>
              </a:ext>
            </a:extLst>
          </p:cNvPr>
          <p:cNvSpPr>
            <a:spLocks noGrp="1"/>
          </p:cNvSpPr>
          <p:nvPr>
            <p:ph idx="1"/>
          </p:nvPr>
        </p:nvSpPr>
        <p:spPr/>
        <p:txBody>
          <a:bodyPr>
            <a:normAutofit fontScale="92500" lnSpcReduction="20000"/>
          </a:bodyPr>
          <a:lstStyle/>
          <a:p>
            <a:r>
              <a:rPr lang="es-GT" dirty="0"/>
              <a:t>JUEZ</a:t>
            </a:r>
          </a:p>
          <a:p>
            <a:pPr lvl="1"/>
            <a:r>
              <a:rPr lang="es-GT" dirty="0"/>
              <a:t>Erika </a:t>
            </a:r>
            <a:r>
              <a:rPr lang="es-GT" dirty="0" err="1"/>
              <a:t>Aifan</a:t>
            </a:r>
            <a:r>
              <a:rPr lang="es-GT" dirty="0"/>
              <a:t> Dávila –juez de consigna- con serios problemas de personalidad –psicopatías-</a:t>
            </a:r>
          </a:p>
          <a:p>
            <a:r>
              <a:rPr lang="es-GT" dirty="0"/>
              <a:t>FISCAL</a:t>
            </a:r>
          </a:p>
          <a:p>
            <a:pPr lvl="1"/>
            <a:r>
              <a:rPr lang="es-GT" dirty="0"/>
              <a:t>Juan Francisco Sandoval Alfaro –enemigo personal del Lic. Galindo por haberlo querellado desde el 2011- Jefe de la </a:t>
            </a:r>
            <a:r>
              <a:rPr lang="es-GT" dirty="0" err="1"/>
              <a:t>Feci</a:t>
            </a:r>
            <a:endParaRPr lang="es-GT" dirty="0"/>
          </a:p>
          <a:p>
            <a:r>
              <a:rPr lang="es-GT" dirty="0"/>
              <a:t>QUERELLANTE ADHESIVA</a:t>
            </a:r>
          </a:p>
          <a:p>
            <a:pPr lvl="1"/>
            <a:r>
              <a:rPr lang="es-GT" dirty="0"/>
              <a:t>Claudia González –ideología de izquierda radical y anti militar-</a:t>
            </a:r>
          </a:p>
          <a:p>
            <a:r>
              <a:rPr lang="es-GT" dirty="0"/>
              <a:t>TESTIGO-COLABORADORA EFICAZ</a:t>
            </a:r>
          </a:p>
          <a:p>
            <a:pPr lvl="1"/>
            <a:r>
              <a:rPr lang="es-GT" dirty="0"/>
              <a:t>Clienta, sujeta a proceso penal y potencial condena de 12 años </a:t>
            </a:r>
            <a:r>
              <a:rPr lang="es-GT" dirty="0" err="1"/>
              <a:t>minimo</a:t>
            </a:r>
            <a:r>
              <a:rPr lang="es-GT" dirty="0"/>
              <a:t> y posteriormente se supo que tenía una relación sentimental con el Jefe de Investigadores </a:t>
            </a:r>
            <a:r>
              <a:rPr lang="es-GT" dirty="0" err="1"/>
              <a:t>Cicig</a:t>
            </a:r>
            <a:endParaRPr lang="es-GT" dirty="0"/>
          </a:p>
          <a:p>
            <a:pPr lvl="1"/>
            <a:endParaRPr lang="es-GT" dirty="0"/>
          </a:p>
        </p:txBody>
      </p:sp>
    </p:spTree>
    <p:extLst>
      <p:ext uri="{BB962C8B-B14F-4D97-AF65-F5344CB8AC3E}">
        <p14:creationId xmlns:p14="http://schemas.microsoft.com/office/powerpoint/2010/main" val="2915758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140BDFF-4963-40B7-ACC7-25A3F5313B7A}"/>
              </a:ext>
            </a:extLst>
          </p:cNvPr>
          <p:cNvSpPr>
            <a:spLocks noGrp="1"/>
          </p:cNvSpPr>
          <p:nvPr>
            <p:ph type="ctrTitle"/>
          </p:nvPr>
        </p:nvSpPr>
        <p:spPr/>
        <p:txBody>
          <a:bodyPr/>
          <a:lstStyle/>
          <a:p>
            <a:pPr algn="ctr"/>
            <a:r>
              <a:rPr lang="es-GT" dirty="0"/>
              <a:t>SECUESTRADO POLITICO</a:t>
            </a:r>
          </a:p>
        </p:txBody>
      </p:sp>
      <p:sp>
        <p:nvSpPr>
          <p:cNvPr id="3" name="Subtítulo 2">
            <a:extLst>
              <a:ext uri="{FF2B5EF4-FFF2-40B4-BE49-F238E27FC236}">
                <a16:creationId xmlns:a16="http://schemas.microsoft.com/office/drawing/2014/main" xmlns="" id="{0C16A077-910A-4C65-9B18-4C0A08BCD77F}"/>
              </a:ext>
            </a:extLst>
          </p:cNvPr>
          <p:cNvSpPr>
            <a:spLocks noGrp="1"/>
          </p:cNvSpPr>
          <p:nvPr>
            <p:ph type="subTitle" idx="1"/>
          </p:nvPr>
        </p:nvSpPr>
        <p:spPr/>
        <p:txBody>
          <a:bodyPr>
            <a:noAutofit/>
          </a:bodyPr>
          <a:lstStyle/>
          <a:p>
            <a:pPr algn="ctr"/>
            <a:r>
              <a:rPr lang="es-GT" sz="2400" i="1" dirty="0"/>
              <a:t>LOS TIEMPOS PROCESALES SON POLITICOS</a:t>
            </a:r>
          </a:p>
          <a:p>
            <a:pPr algn="ctr"/>
            <a:r>
              <a:rPr lang="es-GT" sz="2400" i="1" dirty="0"/>
              <a:t> EN LOS CASOS</a:t>
            </a:r>
          </a:p>
          <a:p>
            <a:pPr algn="ctr"/>
            <a:r>
              <a:rPr lang="es-GT" sz="2400" i="1" dirty="0"/>
              <a:t> DE PRESOS POLITICOS</a:t>
            </a:r>
          </a:p>
        </p:txBody>
      </p:sp>
    </p:spTree>
    <p:extLst>
      <p:ext uri="{BB962C8B-B14F-4D97-AF65-F5344CB8AC3E}">
        <p14:creationId xmlns:p14="http://schemas.microsoft.com/office/powerpoint/2010/main" val="23613085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71DB563-AB44-4658-80BD-22656A2A8B30}"/>
              </a:ext>
            </a:extLst>
          </p:cNvPr>
          <p:cNvSpPr>
            <a:spLocks noGrp="1"/>
          </p:cNvSpPr>
          <p:nvPr>
            <p:ph type="ctrTitle"/>
          </p:nvPr>
        </p:nvSpPr>
        <p:spPr>
          <a:xfrm>
            <a:off x="2493106" y="802298"/>
            <a:ext cx="8561746" cy="456659"/>
          </a:xfrm>
        </p:spPr>
        <p:txBody>
          <a:bodyPr>
            <a:noAutofit/>
          </a:bodyPr>
          <a:lstStyle/>
          <a:p>
            <a:pPr algn="ctr"/>
            <a:r>
              <a:rPr lang="es-GT" sz="4800" dirty="0"/>
              <a:t>HECHOS</a:t>
            </a:r>
          </a:p>
        </p:txBody>
      </p:sp>
      <p:sp>
        <p:nvSpPr>
          <p:cNvPr id="3" name="Subtítulo 2">
            <a:extLst>
              <a:ext uri="{FF2B5EF4-FFF2-40B4-BE49-F238E27FC236}">
                <a16:creationId xmlns:a16="http://schemas.microsoft.com/office/drawing/2014/main" xmlns="" id="{3B077E57-A75D-4AFA-B6E3-B3D587161A83}"/>
              </a:ext>
            </a:extLst>
          </p:cNvPr>
          <p:cNvSpPr>
            <a:spLocks noGrp="1"/>
          </p:cNvSpPr>
          <p:nvPr>
            <p:ph type="subTitle" idx="1"/>
          </p:nvPr>
        </p:nvSpPr>
        <p:spPr>
          <a:xfrm>
            <a:off x="2493106" y="1590262"/>
            <a:ext cx="8561746" cy="2918564"/>
          </a:xfrm>
        </p:spPr>
        <p:txBody>
          <a:bodyPr>
            <a:normAutofit fontScale="25000" lnSpcReduction="20000"/>
          </a:bodyPr>
          <a:lstStyle/>
          <a:p>
            <a:r>
              <a:rPr lang="es-GT" sz="7400" dirty="0"/>
              <a:t>PRUEBA</a:t>
            </a:r>
          </a:p>
          <a:p>
            <a:r>
              <a:rPr lang="es-GT" sz="7400" dirty="0"/>
              <a:t>	Una grabación ilegal</a:t>
            </a:r>
          </a:p>
          <a:p>
            <a:r>
              <a:rPr lang="es-GT" sz="7400" dirty="0"/>
              <a:t>Tribunal de sentencia –Designado-</a:t>
            </a:r>
          </a:p>
          <a:p>
            <a:r>
              <a:rPr lang="es-GT" sz="7400" dirty="0"/>
              <a:t>	la Juez YASSMIN barrios ENEMIGA DEL </a:t>
            </a:r>
          </a:p>
          <a:p>
            <a:r>
              <a:rPr lang="es-GT" sz="7400" dirty="0"/>
              <a:t>	Abogado Galindo por haber </a:t>
            </a:r>
            <a:r>
              <a:rPr lang="es-GT" sz="7400" dirty="0" err="1"/>
              <a:t>lograDO</a:t>
            </a:r>
            <a:r>
              <a:rPr lang="es-GT" sz="7400" dirty="0"/>
              <a:t> </a:t>
            </a:r>
          </a:p>
          <a:p>
            <a:r>
              <a:rPr lang="es-GT" sz="7400" dirty="0"/>
              <a:t>	en el 2013 la sancionara el TRIBUNAL DE Honor </a:t>
            </a:r>
            <a:r>
              <a:rPr lang="es-GT" sz="7400" dirty="0" err="1"/>
              <a:t>cANG</a:t>
            </a:r>
            <a:endParaRPr lang="es-GT" sz="7400" dirty="0"/>
          </a:p>
          <a:p>
            <a:r>
              <a:rPr lang="es-GT" sz="7400" dirty="0"/>
              <a:t>FUTURO DEBATE SE JUZGARA</a:t>
            </a:r>
          </a:p>
          <a:p>
            <a:r>
              <a:rPr lang="es-GT" sz="7400" dirty="0"/>
              <a:t>	A 30,000 ABOGADOS Y NOTARIOS DE GUATEMALA</a:t>
            </a:r>
          </a:p>
          <a:p>
            <a:endParaRPr lang="es-GT" dirty="0"/>
          </a:p>
        </p:txBody>
      </p:sp>
    </p:spTree>
    <p:extLst>
      <p:ext uri="{BB962C8B-B14F-4D97-AF65-F5344CB8AC3E}">
        <p14:creationId xmlns:p14="http://schemas.microsoft.com/office/powerpoint/2010/main" val="22762764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A4B6192-F29F-483A-AC12-479AD6C58E72}"/>
              </a:ext>
            </a:extLst>
          </p:cNvPr>
          <p:cNvSpPr>
            <a:spLocks noGrp="1"/>
          </p:cNvSpPr>
          <p:nvPr>
            <p:ph type="title"/>
          </p:nvPr>
        </p:nvSpPr>
        <p:spPr>
          <a:xfrm>
            <a:off x="1534696" y="804520"/>
            <a:ext cx="9520158" cy="70124"/>
          </a:xfrm>
        </p:spPr>
        <p:txBody>
          <a:bodyPr>
            <a:normAutofit fontScale="90000"/>
          </a:bodyPr>
          <a:lstStyle/>
          <a:p>
            <a:r>
              <a:rPr lang="es-GT" dirty="0"/>
              <a:t>La colaboradora eficaz mintió</a:t>
            </a:r>
          </a:p>
        </p:txBody>
      </p:sp>
      <p:sp>
        <p:nvSpPr>
          <p:cNvPr id="3" name="Marcador de contenido 2">
            <a:extLst>
              <a:ext uri="{FF2B5EF4-FFF2-40B4-BE49-F238E27FC236}">
                <a16:creationId xmlns:a16="http://schemas.microsoft.com/office/drawing/2014/main" xmlns="" id="{8B6FC764-F0BF-4FA9-9154-EDCB3EF45554}"/>
              </a:ext>
            </a:extLst>
          </p:cNvPr>
          <p:cNvSpPr>
            <a:spLocks noGrp="1"/>
          </p:cNvSpPr>
          <p:nvPr>
            <p:ph idx="1"/>
          </p:nvPr>
        </p:nvSpPr>
        <p:spPr>
          <a:xfrm>
            <a:off x="1534696" y="1302576"/>
            <a:ext cx="9520158" cy="4338987"/>
          </a:xfrm>
        </p:spPr>
        <p:txBody>
          <a:bodyPr>
            <a:normAutofit fontScale="32500" lnSpcReduction="20000"/>
          </a:bodyPr>
          <a:lstStyle/>
          <a:p>
            <a:r>
              <a:rPr lang="es-GT" sz="5000" dirty="0"/>
              <a:t>De las 16 personas acusadas por ella, en la Audiencia de Primera Declaración resulto que con 1 la colaboradora mintió –la factura en la SAT operada por otro concepto y cliente-  y si no era cierto en un caso, cuantos mas mintió.</a:t>
            </a:r>
          </a:p>
          <a:p>
            <a:r>
              <a:rPr lang="es-GT" sz="5000" dirty="0"/>
              <a:t>Dijo que ella había llegado por iniciativa propia, cuando el Informe de la </a:t>
            </a:r>
            <a:r>
              <a:rPr lang="es-GT" sz="5000" dirty="0" err="1"/>
              <a:t>Cicig</a:t>
            </a:r>
            <a:r>
              <a:rPr lang="es-GT" sz="5000" dirty="0"/>
              <a:t> 261-2017</a:t>
            </a:r>
            <a:r>
              <a:rPr lang="es-GT" sz="5000" dirty="0">
                <a:solidFill>
                  <a:srgbClr val="FF0000"/>
                </a:solidFill>
              </a:rPr>
              <a:t> </a:t>
            </a:r>
            <a:r>
              <a:rPr lang="es-GT" sz="5000" dirty="0"/>
              <a:t>tiene documentado todo el proceso de entrada y salida de la oficina</a:t>
            </a:r>
          </a:p>
          <a:p>
            <a:r>
              <a:rPr lang="es-GT" sz="5000" dirty="0"/>
              <a:t>Que no tenia abogado defensor, cuando en la carpeta judicial -5 años- todavía sigo apareciendo como abogado defensor</a:t>
            </a:r>
          </a:p>
          <a:p>
            <a:r>
              <a:rPr lang="es-GT" sz="5000" dirty="0"/>
              <a:t>No tenia ningún interés, cuando era el medio para salvarse mínimo de 12 años potenciales de cárcel y salir para los EEUU a vivir tranquila.</a:t>
            </a:r>
          </a:p>
          <a:p>
            <a:r>
              <a:rPr lang="es-GT" sz="5000" dirty="0"/>
              <a:t>Se le hizo un proceso ad-hoc para que finiquitara sus problemas legales en 27 minutos.</a:t>
            </a:r>
          </a:p>
          <a:p>
            <a:r>
              <a:rPr lang="es-GT" sz="5000" dirty="0"/>
              <a:t>No tenia relación de amistad con nadie, cuando ahora se conoce era pareja sentimental del Jefe de Investigadores de la </a:t>
            </a:r>
            <a:r>
              <a:rPr lang="es-GT" sz="5000" dirty="0" err="1"/>
              <a:t>Cicig</a:t>
            </a:r>
            <a:r>
              <a:rPr lang="es-GT" sz="5000" dirty="0"/>
              <a:t>.</a:t>
            </a:r>
          </a:p>
          <a:p>
            <a:pPr marL="0" indent="0">
              <a:buNone/>
            </a:pPr>
            <a:endParaRPr lang="es-GT" sz="5000" dirty="0"/>
          </a:p>
          <a:p>
            <a:endParaRPr lang="es-GT" dirty="0">
              <a:solidFill>
                <a:srgbClr val="FF0000"/>
              </a:solidFill>
            </a:endParaRPr>
          </a:p>
          <a:p>
            <a:endParaRPr lang="es-GT" dirty="0"/>
          </a:p>
          <a:p>
            <a:endParaRPr lang="es-GT" dirty="0"/>
          </a:p>
        </p:txBody>
      </p:sp>
    </p:spTree>
    <p:extLst>
      <p:ext uri="{BB962C8B-B14F-4D97-AF65-F5344CB8AC3E}">
        <p14:creationId xmlns:p14="http://schemas.microsoft.com/office/powerpoint/2010/main" val="41465685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4AC5C2-8FFB-4B81-AB3F-C07CFFB684E8}"/>
              </a:ext>
            </a:extLst>
          </p:cNvPr>
          <p:cNvSpPr>
            <a:spLocks noGrp="1"/>
          </p:cNvSpPr>
          <p:nvPr>
            <p:ph type="title"/>
          </p:nvPr>
        </p:nvSpPr>
        <p:spPr/>
        <p:txBody>
          <a:bodyPr>
            <a:noAutofit/>
          </a:bodyPr>
          <a:lstStyle/>
          <a:p>
            <a:r>
              <a:rPr lang="es-GT" sz="4800" dirty="0"/>
              <a:t>DAÑOS COLATERALES</a:t>
            </a:r>
            <a:br>
              <a:rPr lang="es-GT" sz="4800" dirty="0"/>
            </a:br>
            <a:endParaRPr lang="es-GT" sz="4800" dirty="0"/>
          </a:p>
        </p:txBody>
      </p:sp>
      <p:sp>
        <p:nvSpPr>
          <p:cNvPr id="3" name="Marcador de contenido 2">
            <a:extLst>
              <a:ext uri="{FF2B5EF4-FFF2-40B4-BE49-F238E27FC236}">
                <a16:creationId xmlns:a16="http://schemas.microsoft.com/office/drawing/2014/main" xmlns="" id="{BFFD1B60-86B5-4F88-8C2A-C4339A654771}"/>
              </a:ext>
            </a:extLst>
          </p:cNvPr>
          <p:cNvSpPr>
            <a:spLocks noGrp="1"/>
          </p:cNvSpPr>
          <p:nvPr>
            <p:ph idx="1"/>
          </p:nvPr>
        </p:nvSpPr>
        <p:spPr/>
        <p:txBody>
          <a:bodyPr>
            <a:normAutofit/>
          </a:bodyPr>
          <a:lstStyle/>
          <a:p>
            <a:r>
              <a:rPr lang="es-GT" dirty="0"/>
              <a:t>DESPRESTIGIO PROFESIONAL</a:t>
            </a:r>
          </a:p>
          <a:p>
            <a:r>
              <a:rPr lang="es-GT" dirty="0"/>
              <a:t>HUMILLACION PUBLICA</a:t>
            </a:r>
          </a:p>
          <a:p>
            <a:r>
              <a:rPr lang="es-GT" dirty="0"/>
              <a:t>MAS 2 AÑOS DE PRISION X Q.60,000.00</a:t>
            </a:r>
          </a:p>
          <a:p>
            <a:r>
              <a:rPr lang="es-GT" dirty="0"/>
              <a:t>INICIO DE UN PROCESO DE EXTINCION DE DOMINIO DE TODA PROPIEDAD –REPRESION-</a:t>
            </a:r>
          </a:p>
          <a:p>
            <a:r>
              <a:rPr lang="es-GT" dirty="0"/>
              <a:t>LOS 187 CASOS A CARGO SE QUEDARON SIN ABOGADO DIRECTOR Y DEFENSOR.</a:t>
            </a:r>
          </a:p>
          <a:p>
            <a:endParaRPr lang="es-GT" dirty="0"/>
          </a:p>
        </p:txBody>
      </p:sp>
    </p:spTree>
    <p:extLst>
      <p:ext uri="{BB962C8B-B14F-4D97-AF65-F5344CB8AC3E}">
        <p14:creationId xmlns:p14="http://schemas.microsoft.com/office/powerpoint/2010/main" val="988641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4AC5C2-8FFB-4B81-AB3F-C07CFFB684E8}"/>
              </a:ext>
            </a:extLst>
          </p:cNvPr>
          <p:cNvSpPr>
            <a:spLocks noGrp="1"/>
          </p:cNvSpPr>
          <p:nvPr>
            <p:ph type="title"/>
          </p:nvPr>
        </p:nvSpPr>
        <p:spPr>
          <a:xfrm>
            <a:off x="3105630" y="342420"/>
            <a:ext cx="18552094" cy="1049235"/>
          </a:xfrm>
        </p:spPr>
        <p:txBody>
          <a:bodyPr/>
          <a:lstStyle/>
          <a:p>
            <a:r>
              <a:rPr lang="es-GT" sz="4800" dirty="0"/>
              <a:t>DAÑOS</a:t>
            </a:r>
            <a:r>
              <a:rPr lang="es-GT" dirty="0"/>
              <a:t> </a:t>
            </a:r>
            <a:r>
              <a:rPr lang="es-GT" sz="4800" dirty="0"/>
              <a:t>COLATERALES     </a:t>
            </a:r>
          </a:p>
        </p:txBody>
      </p:sp>
      <p:sp>
        <p:nvSpPr>
          <p:cNvPr id="3" name="Marcador de contenido 2">
            <a:extLst>
              <a:ext uri="{FF2B5EF4-FFF2-40B4-BE49-F238E27FC236}">
                <a16:creationId xmlns:a16="http://schemas.microsoft.com/office/drawing/2014/main" xmlns="" id="{BFFD1B60-86B5-4F88-8C2A-C4339A654771}"/>
              </a:ext>
            </a:extLst>
          </p:cNvPr>
          <p:cNvSpPr>
            <a:spLocks noGrp="1"/>
          </p:cNvSpPr>
          <p:nvPr>
            <p:ph idx="1"/>
          </p:nvPr>
        </p:nvSpPr>
        <p:spPr/>
        <p:txBody>
          <a:bodyPr>
            <a:normAutofit lnSpcReduction="10000"/>
          </a:bodyPr>
          <a:lstStyle/>
          <a:p>
            <a:r>
              <a:rPr lang="es-GT" dirty="0"/>
              <a:t>QUIEBRA DE LA OFICINA PROFESIONAL (17 años) –POR CIERRE DE SERVICIOS- DESPIDO DE TRABAJADORES</a:t>
            </a:r>
          </a:p>
          <a:p>
            <a:r>
              <a:rPr lang="es-GT" dirty="0"/>
              <a:t>SIN PODER SUPLIR OBLIGACIONES ECONOMICAS AL NUCLEO FAMILIAR</a:t>
            </a:r>
          </a:p>
          <a:p>
            <a:r>
              <a:rPr lang="es-GT" dirty="0"/>
              <a:t>SECRETO PROFESIONAL EN GUATEMALA; NO EXISTE YA.</a:t>
            </a:r>
          </a:p>
          <a:p>
            <a:r>
              <a:rPr lang="es-GT" dirty="0"/>
              <a:t>PRECEDENTE EL COBRO DE HONORARIOS PUEDE SER DELICTIVO DE LAVADO DE DINERO</a:t>
            </a:r>
          </a:p>
          <a:p>
            <a:r>
              <a:rPr lang="es-GT" dirty="0"/>
              <a:t>PRECEDENTE DE USAR AL CLIENTE PARA CHANTAJE DE ACUSAR A SU ABOGADO DEFENSOR O VICEVERSA.</a:t>
            </a:r>
          </a:p>
          <a:p>
            <a:endParaRPr lang="es-GT" dirty="0"/>
          </a:p>
        </p:txBody>
      </p:sp>
    </p:spTree>
    <p:extLst>
      <p:ext uri="{BB962C8B-B14F-4D97-AF65-F5344CB8AC3E}">
        <p14:creationId xmlns:p14="http://schemas.microsoft.com/office/powerpoint/2010/main" val="29379072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14C7D04-8642-48A4-9F52-ABFCB5F0FF08}"/>
              </a:ext>
            </a:extLst>
          </p:cNvPr>
          <p:cNvSpPr>
            <a:spLocks noGrp="1"/>
          </p:cNvSpPr>
          <p:nvPr>
            <p:ph type="title"/>
          </p:nvPr>
        </p:nvSpPr>
        <p:spPr>
          <a:xfrm>
            <a:off x="1534696" y="304801"/>
            <a:ext cx="9520158" cy="1522450"/>
          </a:xfrm>
        </p:spPr>
        <p:txBody>
          <a:bodyPr>
            <a:normAutofit/>
          </a:bodyPr>
          <a:lstStyle/>
          <a:p>
            <a:r>
              <a:rPr lang="es-GT" sz="4000" b="1" dirty="0"/>
              <a:t>Uso del aparato judicial para silenciar la </a:t>
            </a:r>
            <a:r>
              <a:rPr lang="es-GT" sz="4000" b="1" dirty="0" err="1"/>
              <a:t>desidencia</a:t>
            </a:r>
            <a:endParaRPr lang="es-GT" sz="3600" b="1" dirty="0"/>
          </a:p>
        </p:txBody>
      </p:sp>
      <p:sp>
        <p:nvSpPr>
          <p:cNvPr id="3" name="Marcador de contenido 2">
            <a:extLst>
              <a:ext uri="{FF2B5EF4-FFF2-40B4-BE49-F238E27FC236}">
                <a16:creationId xmlns:a16="http://schemas.microsoft.com/office/drawing/2014/main" xmlns="" id="{69425CCA-4C26-485A-8084-A970357B8283}"/>
              </a:ext>
            </a:extLst>
          </p:cNvPr>
          <p:cNvSpPr>
            <a:spLocks noGrp="1"/>
          </p:cNvSpPr>
          <p:nvPr>
            <p:ph idx="1"/>
          </p:nvPr>
        </p:nvSpPr>
        <p:spPr/>
        <p:txBody>
          <a:bodyPr>
            <a:normAutofit lnSpcReduction="10000"/>
          </a:bodyPr>
          <a:lstStyle/>
          <a:p>
            <a:pPr algn="just"/>
            <a:r>
              <a:rPr lang="es-GT" sz="3200" dirty="0"/>
              <a:t>Al atacar judicialmente a un abogado con el perfil de </a:t>
            </a:r>
            <a:r>
              <a:rPr lang="es-GT" sz="3200" dirty="0" err="1"/>
              <a:t>Moises</a:t>
            </a:r>
            <a:r>
              <a:rPr lang="es-GT" sz="3200" dirty="0"/>
              <a:t> Galindo, se busco silenciar al resto de abogados para que las defensas no fueran criticas o aceptaran  procedimientos ad-hoc en contra de sus patrocinados, para no ser perseguidos como abogados</a:t>
            </a:r>
          </a:p>
        </p:txBody>
      </p:sp>
    </p:spTree>
    <p:extLst>
      <p:ext uri="{BB962C8B-B14F-4D97-AF65-F5344CB8AC3E}">
        <p14:creationId xmlns:p14="http://schemas.microsoft.com/office/powerpoint/2010/main" val="42587093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BBF91F-DA1F-495E-AB7C-D321A144F531}"/>
              </a:ext>
            </a:extLst>
          </p:cNvPr>
          <p:cNvSpPr>
            <a:spLocks noGrp="1"/>
          </p:cNvSpPr>
          <p:nvPr>
            <p:ph type="title"/>
          </p:nvPr>
        </p:nvSpPr>
        <p:spPr/>
        <p:txBody>
          <a:bodyPr>
            <a:normAutofit/>
          </a:bodyPr>
          <a:lstStyle/>
          <a:p>
            <a:r>
              <a:rPr lang="es-GT" sz="4800" b="1" dirty="0"/>
              <a:t>Metodología CICIG - FECI</a:t>
            </a:r>
          </a:p>
        </p:txBody>
      </p:sp>
      <p:sp>
        <p:nvSpPr>
          <p:cNvPr id="3" name="Marcador de contenido 2">
            <a:extLst>
              <a:ext uri="{FF2B5EF4-FFF2-40B4-BE49-F238E27FC236}">
                <a16:creationId xmlns:a16="http://schemas.microsoft.com/office/drawing/2014/main" xmlns="" id="{DF2B37B1-2807-4B95-AE32-2B7935D69786}"/>
              </a:ext>
            </a:extLst>
          </p:cNvPr>
          <p:cNvSpPr>
            <a:spLocks noGrp="1"/>
          </p:cNvSpPr>
          <p:nvPr>
            <p:ph idx="1"/>
          </p:nvPr>
        </p:nvSpPr>
        <p:spPr/>
        <p:txBody>
          <a:bodyPr/>
          <a:lstStyle/>
          <a:p>
            <a:r>
              <a:rPr lang="es-GT" dirty="0"/>
              <a:t>Criminalizar toda la actividad de la persona objetivo</a:t>
            </a:r>
          </a:p>
          <a:p>
            <a:r>
              <a:rPr lang="es-GT" dirty="0"/>
              <a:t>Justicia Mediática</a:t>
            </a:r>
          </a:p>
          <a:p>
            <a:r>
              <a:rPr lang="es-GT" dirty="0"/>
              <a:t>Jueces de Consigna</a:t>
            </a:r>
          </a:p>
          <a:p>
            <a:r>
              <a:rPr lang="es-GT" dirty="0"/>
              <a:t>Fiscalía como policía política</a:t>
            </a:r>
          </a:p>
          <a:p>
            <a:r>
              <a:rPr lang="es-GT" dirty="0"/>
              <a:t>Terrorismo judicial</a:t>
            </a:r>
          </a:p>
          <a:p>
            <a:r>
              <a:rPr lang="es-GT" dirty="0"/>
              <a:t>Búsqueda de muerte civil de la persona objetivo</a:t>
            </a:r>
          </a:p>
          <a:p>
            <a:r>
              <a:rPr lang="es-GT" dirty="0"/>
              <a:t>Procedimientos ad hoc</a:t>
            </a:r>
          </a:p>
          <a:p>
            <a:endParaRPr lang="es-GT" dirty="0"/>
          </a:p>
        </p:txBody>
      </p:sp>
    </p:spTree>
    <p:extLst>
      <p:ext uri="{BB962C8B-B14F-4D97-AF65-F5344CB8AC3E}">
        <p14:creationId xmlns:p14="http://schemas.microsoft.com/office/powerpoint/2010/main" val="20452943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63743A6-0B50-4A04-A437-62399443E30D}"/>
              </a:ext>
            </a:extLst>
          </p:cNvPr>
          <p:cNvSpPr>
            <a:spLocks noGrp="1"/>
          </p:cNvSpPr>
          <p:nvPr>
            <p:ph type="title"/>
          </p:nvPr>
        </p:nvSpPr>
        <p:spPr/>
        <p:txBody>
          <a:bodyPr>
            <a:normAutofit/>
          </a:bodyPr>
          <a:lstStyle/>
          <a:p>
            <a:r>
              <a:rPr lang="es-GT" sz="4800" b="1" dirty="0"/>
              <a:t>Metodología CICIG - FECI</a:t>
            </a:r>
            <a:endParaRPr lang="es-GT" sz="4800" dirty="0"/>
          </a:p>
        </p:txBody>
      </p:sp>
      <p:sp>
        <p:nvSpPr>
          <p:cNvPr id="3" name="Marcador de contenido 2">
            <a:extLst>
              <a:ext uri="{FF2B5EF4-FFF2-40B4-BE49-F238E27FC236}">
                <a16:creationId xmlns:a16="http://schemas.microsoft.com/office/drawing/2014/main" xmlns="" id="{19B789CA-6E88-45FF-8087-933222F61F29}"/>
              </a:ext>
            </a:extLst>
          </p:cNvPr>
          <p:cNvSpPr>
            <a:spLocks noGrp="1"/>
          </p:cNvSpPr>
          <p:nvPr>
            <p:ph idx="1"/>
          </p:nvPr>
        </p:nvSpPr>
        <p:spPr/>
        <p:txBody>
          <a:bodyPr/>
          <a:lstStyle/>
          <a:p>
            <a:r>
              <a:rPr lang="es-GT" dirty="0"/>
              <a:t>Tribunales de Mayor Riesgo convertidos de Fuero especial </a:t>
            </a:r>
          </a:p>
          <a:p>
            <a:r>
              <a:rPr lang="es-GT" dirty="0"/>
              <a:t>Acción penal se convirtió en el arma de neutralización o eliminación de    enemigos </a:t>
            </a:r>
          </a:p>
          <a:p>
            <a:r>
              <a:rPr lang="es-GT" dirty="0"/>
              <a:t>Prisión como mecanismo de tortura</a:t>
            </a:r>
          </a:p>
          <a:p>
            <a:r>
              <a:rPr lang="es-GT" dirty="0"/>
              <a:t>Uso del puesto publico para proselitismo personal del operador judicial a favor de la </a:t>
            </a:r>
            <a:r>
              <a:rPr lang="es-GT" dirty="0" err="1"/>
              <a:t>Cicig</a:t>
            </a:r>
            <a:r>
              <a:rPr lang="es-GT" dirty="0"/>
              <a:t>.</a:t>
            </a:r>
          </a:p>
          <a:p>
            <a:r>
              <a:rPr lang="es-GT" dirty="0"/>
              <a:t>Persecución de la persona no del acto.</a:t>
            </a:r>
          </a:p>
          <a:p>
            <a:pPr marL="0" indent="0">
              <a:buNone/>
            </a:pPr>
            <a:endParaRPr lang="es-GT" dirty="0"/>
          </a:p>
        </p:txBody>
      </p:sp>
    </p:spTree>
    <p:extLst>
      <p:ext uri="{BB962C8B-B14F-4D97-AF65-F5344CB8AC3E}">
        <p14:creationId xmlns:p14="http://schemas.microsoft.com/office/powerpoint/2010/main" val="42061206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9BCA5EE-1B5E-4E1E-AE1B-C06A2530ADE9}"/>
              </a:ext>
            </a:extLst>
          </p:cNvPr>
          <p:cNvSpPr>
            <a:spLocks noGrp="1"/>
          </p:cNvSpPr>
          <p:nvPr>
            <p:ph type="title"/>
          </p:nvPr>
        </p:nvSpPr>
        <p:spPr>
          <a:xfrm>
            <a:off x="1534696" y="424071"/>
            <a:ext cx="9520158" cy="1429684"/>
          </a:xfrm>
        </p:spPr>
        <p:txBody>
          <a:bodyPr>
            <a:noAutofit/>
          </a:bodyPr>
          <a:lstStyle/>
          <a:p>
            <a:r>
              <a:rPr lang="es-GT" sz="3600" b="1" dirty="0"/>
              <a:t>CICIG instrumento de ataque y venganza contra enemigos de la izquierda radical </a:t>
            </a:r>
          </a:p>
        </p:txBody>
      </p:sp>
      <p:sp>
        <p:nvSpPr>
          <p:cNvPr id="3" name="Marcador de contenido 2">
            <a:extLst>
              <a:ext uri="{FF2B5EF4-FFF2-40B4-BE49-F238E27FC236}">
                <a16:creationId xmlns:a16="http://schemas.microsoft.com/office/drawing/2014/main" xmlns="" id="{E3CDB565-0F73-4ED3-85F8-C866343485EF}"/>
              </a:ext>
            </a:extLst>
          </p:cNvPr>
          <p:cNvSpPr>
            <a:spLocks noGrp="1"/>
          </p:cNvSpPr>
          <p:nvPr>
            <p:ph idx="1"/>
          </p:nvPr>
        </p:nvSpPr>
        <p:spPr/>
        <p:txBody>
          <a:bodyPr/>
          <a:lstStyle/>
          <a:p>
            <a:r>
              <a:rPr lang="es-GT" dirty="0"/>
              <a:t>La toma del poder gubernamental vía judicial </a:t>
            </a:r>
          </a:p>
          <a:p>
            <a:r>
              <a:rPr lang="es-GT" dirty="0"/>
              <a:t>Operadores políticos detrás de la cooptación del Sistema de Justicia</a:t>
            </a:r>
          </a:p>
          <a:p>
            <a:r>
              <a:rPr lang="es-GT" dirty="0"/>
              <a:t>Periodistas activistas</a:t>
            </a:r>
          </a:p>
          <a:p>
            <a:pPr lvl="1"/>
            <a:r>
              <a:rPr lang="es-GT" dirty="0" err="1"/>
              <a:t>Ej</a:t>
            </a:r>
            <a:r>
              <a:rPr lang="es-GT" dirty="0"/>
              <a:t>: Todos en la Audiencias de acusación y repentino retiro de todos en la presentación de los argumentos de la defensa</a:t>
            </a:r>
          </a:p>
          <a:p>
            <a:r>
              <a:rPr lang="es-GT" dirty="0"/>
              <a:t>Facilitadores –miembros de la izquierda- para arreglos extrajudiciales de casos o casos potenciales</a:t>
            </a:r>
          </a:p>
          <a:p>
            <a:pPr lvl="1"/>
            <a:r>
              <a:rPr lang="es-GT" dirty="0"/>
              <a:t>No hay almuerzo gratis</a:t>
            </a:r>
          </a:p>
          <a:p>
            <a:pPr marL="457200" indent="-457200">
              <a:buFont typeface="+mj-lt"/>
              <a:buAutoNum type="arabicPeriod"/>
            </a:pPr>
            <a:endParaRPr lang="es-GT" dirty="0"/>
          </a:p>
        </p:txBody>
      </p:sp>
    </p:spTree>
    <p:extLst>
      <p:ext uri="{BB962C8B-B14F-4D97-AF65-F5344CB8AC3E}">
        <p14:creationId xmlns:p14="http://schemas.microsoft.com/office/powerpoint/2010/main" val="32131492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0A0E1AD-FB49-43CB-B00C-FF54AA18AC34}"/>
              </a:ext>
            </a:extLst>
          </p:cNvPr>
          <p:cNvSpPr>
            <a:spLocks noGrp="1"/>
          </p:cNvSpPr>
          <p:nvPr>
            <p:ph type="ctrTitle"/>
          </p:nvPr>
        </p:nvSpPr>
        <p:spPr/>
        <p:txBody>
          <a:bodyPr/>
          <a:lstStyle/>
          <a:p>
            <a:r>
              <a:rPr lang="es-GT" dirty="0"/>
              <a:t>VENCEDORES</a:t>
            </a:r>
          </a:p>
        </p:txBody>
      </p:sp>
      <p:sp>
        <p:nvSpPr>
          <p:cNvPr id="3" name="Subtítulo 2">
            <a:extLst>
              <a:ext uri="{FF2B5EF4-FFF2-40B4-BE49-F238E27FC236}">
                <a16:creationId xmlns:a16="http://schemas.microsoft.com/office/drawing/2014/main" xmlns="" id="{D8E1A81D-F249-4687-A651-DD5CBD297ED9}"/>
              </a:ext>
            </a:extLst>
          </p:cNvPr>
          <p:cNvSpPr>
            <a:spLocks noGrp="1"/>
          </p:cNvSpPr>
          <p:nvPr>
            <p:ph type="subTitle" idx="1"/>
          </p:nvPr>
        </p:nvSpPr>
        <p:spPr/>
        <p:txBody>
          <a:bodyPr/>
          <a:lstStyle/>
          <a:p>
            <a:r>
              <a:rPr lang="es-GT" dirty="0"/>
              <a:t>Todos los guatemaltecos que advirtieron y lucharon contra  la dictadura judicial que se intento imponer </a:t>
            </a:r>
            <a:r>
              <a:rPr lang="es-GT" dirty="0" err="1"/>
              <a:t>via</a:t>
            </a:r>
            <a:r>
              <a:rPr lang="es-GT" dirty="0"/>
              <a:t> la </a:t>
            </a:r>
            <a:r>
              <a:rPr lang="es-GT" dirty="0" err="1"/>
              <a:t>cicig</a:t>
            </a:r>
            <a:endParaRPr lang="es-GT" dirty="0"/>
          </a:p>
        </p:txBody>
      </p:sp>
    </p:spTree>
    <p:extLst>
      <p:ext uri="{BB962C8B-B14F-4D97-AF65-F5344CB8AC3E}">
        <p14:creationId xmlns:p14="http://schemas.microsoft.com/office/powerpoint/2010/main" val="39477408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D671414-DFC3-4C37-B0FD-3A6C9983CA87}"/>
              </a:ext>
            </a:extLst>
          </p:cNvPr>
          <p:cNvSpPr>
            <a:spLocks noGrp="1"/>
          </p:cNvSpPr>
          <p:nvPr>
            <p:ph type="ctrTitle"/>
          </p:nvPr>
        </p:nvSpPr>
        <p:spPr>
          <a:xfrm>
            <a:off x="2493105" y="-787963"/>
            <a:ext cx="8561747" cy="2541431"/>
          </a:xfrm>
        </p:spPr>
        <p:txBody>
          <a:bodyPr/>
          <a:lstStyle/>
          <a:p>
            <a:r>
              <a:rPr lang="es-GT" dirty="0"/>
              <a:t>VENCIDOS</a:t>
            </a:r>
          </a:p>
        </p:txBody>
      </p:sp>
      <p:sp>
        <p:nvSpPr>
          <p:cNvPr id="3" name="Subtítulo 2">
            <a:extLst>
              <a:ext uri="{FF2B5EF4-FFF2-40B4-BE49-F238E27FC236}">
                <a16:creationId xmlns:a16="http://schemas.microsoft.com/office/drawing/2014/main" xmlns="" id="{A1AF95BF-F348-4A3D-B46B-07F8FCC08D85}"/>
              </a:ext>
            </a:extLst>
          </p:cNvPr>
          <p:cNvSpPr>
            <a:spLocks noGrp="1"/>
          </p:cNvSpPr>
          <p:nvPr>
            <p:ph type="subTitle" idx="1"/>
          </p:nvPr>
        </p:nvSpPr>
        <p:spPr>
          <a:xfrm>
            <a:off x="2398643" y="3021496"/>
            <a:ext cx="8656209" cy="1086679"/>
          </a:xfrm>
        </p:spPr>
        <p:txBody>
          <a:bodyPr>
            <a:normAutofit fontScale="25000" lnSpcReduction="20000"/>
          </a:bodyPr>
          <a:lstStyle/>
          <a:p>
            <a:r>
              <a:rPr lang="es-GT" sz="8600" dirty="0"/>
              <a:t>Nuevamente la izquierda radical y sus pares de la ideología del fracaso</a:t>
            </a:r>
          </a:p>
          <a:p>
            <a:r>
              <a:rPr lang="es-GT" sz="8600" dirty="0"/>
              <a:t>	Históricamente derrotados</a:t>
            </a:r>
          </a:p>
          <a:p>
            <a:r>
              <a:rPr lang="es-GT" sz="8600" dirty="0"/>
              <a:t>		primero en el campo militar</a:t>
            </a:r>
          </a:p>
          <a:p>
            <a:r>
              <a:rPr lang="es-GT" sz="8600" dirty="0"/>
              <a:t>		luego en el Campo político</a:t>
            </a:r>
          </a:p>
          <a:p>
            <a:r>
              <a:rPr lang="es-GT" sz="8600" dirty="0"/>
              <a:t>		y ahora LUCHA EN el Campo judicial</a:t>
            </a:r>
          </a:p>
          <a:p>
            <a:endParaRPr lang="es-GT" dirty="0"/>
          </a:p>
        </p:txBody>
      </p:sp>
    </p:spTree>
    <p:extLst>
      <p:ext uri="{BB962C8B-B14F-4D97-AF65-F5344CB8AC3E}">
        <p14:creationId xmlns:p14="http://schemas.microsoft.com/office/powerpoint/2010/main" val="1943847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877DCE5-08D4-4E32-9B5D-88488168D511}"/>
              </a:ext>
            </a:extLst>
          </p:cNvPr>
          <p:cNvSpPr>
            <a:spLocks noGrp="1"/>
          </p:cNvSpPr>
          <p:nvPr>
            <p:ph type="title"/>
          </p:nvPr>
        </p:nvSpPr>
        <p:spPr/>
        <p:txBody>
          <a:bodyPr>
            <a:normAutofit/>
          </a:bodyPr>
          <a:lstStyle/>
          <a:p>
            <a:pPr algn="ctr"/>
            <a:r>
              <a:rPr lang="es-GT" sz="4800" dirty="0"/>
              <a:t>LA GUERRA</a:t>
            </a:r>
          </a:p>
        </p:txBody>
      </p:sp>
      <p:sp>
        <p:nvSpPr>
          <p:cNvPr id="3" name="Marcador de contenido 2">
            <a:extLst>
              <a:ext uri="{FF2B5EF4-FFF2-40B4-BE49-F238E27FC236}">
                <a16:creationId xmlns:a16="http://schemas.microsoft.com/office/drawing/2014/main" xmlns="" id="{4248F5BA-E561-4791-B6DD-7E234AA15BCC}"/>
              </a:ext>
            </a:extLst>
          </p:cNvPr>
          <p:cNvSpPr>
            <a:spLocks noGrp="1"/>
          </p:cNvSpPr>
          <p:nvPr>
            <p:ph idx="1"/>
          </p:nvPr>
        </p:nvSpPr>
        <p:spPr/>
        <p:txBody>
          <a:bodyPr>
            <a:normAutofit/>
          </a:bodyPr>
          <a:lstStyle/>
          <a:p>
            <a:pPr algn="ctr"/>
            <a:r>
              <a:rPr lang="es-GT" sz="3600" dirty="0"/>
              <a:t>GUATEMALA ESTUVO INMERSA EN UNA GUERRA PSICO POLITICA DE CUARTA GENERACION</a:t>
            </a:r>
          </a:p>
          <a:p>
            <a:pPr marL="457200" lvl="1" indent="0" algn="ctr">
              <a:buNone/>
            </a:pPr>
            <a:r>
              <a:rPr lang="es-GT" sz="3400" dirty="0"/>
              <a:t>DEL 2015 AL 2019</a:t>
            </a:r>
          </a:p>
        </p:txBody>
      </p:sp>
    </p:spTree>
    <p:extLst>
      <p:ext uri="{BB962C8B-B14F-4D97-AF65-F5344CB8AC3E}">
        <p14:creationId xmlns:p14="http://schemas.microsoft.com/office/powerpoint/2010/main" val="1250807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DC5106F-A131-40D7-BE25-627E69258A86}"/>
              </a:ext>
            </a:extLst>
          </p:cNvPr>
          <p:cNvSpPr>
            <a:spLocks noGrp="1"/>
          </p:cNvSpPr>
          <p:nvPr>
            <p:ph type="title"/>
          </p:nvPr>
        </p:nvSpPr>
        <p:spPr/>
        <p:txBody>
          <a:bodyPr/>
          <a:lstStyle/>
          <a:p>
            <a:r>
              <a:rPr lang="es-GT" dirty="0"/>
              <a:t>LA ONU POR MEDIO DE LA CICIG</a:t>
            </a:r>
          </a:p>
        </p:txBody>
      </p:sp>
      <p:sp>
        <p:nvSpPr>
          <p:cNvPr id="3" name="Marcador de contenido 2">
            <a:extLst>
              <a:ext uri="{FF2B5EF4-FFF2-40B4-BE49-F238E27FC236}">
                <a16:creationId xmlns:a16="http://schemas.microsoft.com/office/drawing/2014/main" xmlns="" id="{EB70DA68-8434-4740-A98C-BF32924F701B}"/>
              </a:ext>
            </a:extLst>
          </p:cNvPr>
          <p:cNvSpPr>
            <a:spLocks noGrp="1"/>
          </p:cNvSpPr>
          <p:nvPr>
            <p:ph idx="1"/>
          </p:nvPr>
        </p:nvSpPr>
        <p:spPr/>
        <p:txBody>
          <a:bodyPr>
            <a:normAutofit fontScale="85000" lnSpcReduction="10000"/>
          </a:bodyPr>
          <a:lstStyle/>
          <a:p>
            <a:r>
              <a:rPr lang="es-GT" dirty="0"/>
              <a:t>VIOLO TODOS LOS CONVENIOS Y TRATADOS INTERNACIONALES EN MATERIA DE DDHH DE LA CUAL ES GARANTE.</a:t>
            </a:r>
          </a:p>
          <a:p>
            <a:r>
              <a:rPr lang="es-GT" dirty="0"/>
              <a:t>IMPLEMENTO UNA POLITICA CRIMINAL DE CRIMEN DE ODIO</a:t>
            </a:r>
          </a:p>
          <a:p>
            <a:r>
              <a:rPr lang="es-GT" dirty="0"/>
              <a:t>INTENTO IMPLEMENTAR UNA DICTADURA JUDICIAL</a:t>
            </a:r>
          </a:p>
          <a:p>
            <a:r>
              <a:rPr lang="es-GT" dirty="0"/>
              <a:t>INTENTO DAR UN GOLPE DE ESTADO A LAS INSTITUCIONES EL ESTADO DE GUATEMALA POR MEDIO DE LA CORTE DE CONSTITUCIONALIDAD A FIN A LA IDEOLOGIA DEL EX COMISIONADO IVAN VELASQUEZ Y PARES.</a:t>
            </a:r>
          </a:p>
          <a:p>
            <a:r>
              <a:rPr lang="es-GT" dirty="0"/>
              <a:t>INTENTO MODIFICAR LA CONSTITUCION POLITICA DE LA REPUBLICA PARA TOMAR EL CONTROL JUDICIAL EN MANOS DE SUS PARES IDEOLOGICOS DE LA EXTREMA IZQUIERDA </a:t>
            </a:r>
          </a:p>
        </p:txBody>
      </p:sp>
    </p:spTree>
    <p:extLst>
      <p:ext uri="{BB962C8B-B14F-4D97-AF65-F5344CB8AC3E}">
        <p14:creationId xmlns:p14="http://schemas.microsoft.com/office/powerpoint/2010/main" val="40808226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A7693C-77F0-4CCE-8214-7C6A83BDA2C3}"/>
              </a:ext>
            </a:extLst>
          </p:cNvPr>
          <p:cNvSpPr>
            <a:spLocks noGrp="1"/>
          </p:cNvSpPr>
          <p:nvPr>
            <p:ph type="title"/>
          </p:nvPr>
        </p:nvSpPr>
        <p:spPr>
          <a:xfrm>
            <a:off x="1534696" y="437323"/>
            <a:ext cx="9520158" cy="1416432"/>
          </a:xfrm>
        </p:spPr>
        <p:txBody>
          <a:bodyPr>
            <a:normAutofit/>
          </a:bodyPr>
          <a:lstStyle/>
          <a:p>
            <a:r>
              <a:rPr lang="es-GT" dirty="0"/>
              <a:t/>
            </a:r>
            <a:br>
              <a:rPr lang="es-GT" dirty="0"/>
            </a:br>
            <a:r>
              <a:rPr lang="es-GT" dirty="0"/>
              <a:t>CONCLUSION</a:t>
            </a:r>
            <a:endParaRPr lang="es-GT" sz="4000" b="1" dirty="0"/>
          </a:p>
        </p:txBody>
      </p:sp>
      <p:sp>
        <p:nvSpPr>
          <p:cNvPr id="3" name="Marcador de contenido 2">
            <a:extLst>
              <a:ext uri="{FF2B5EF4-FFF2-40B4-BE49-F238E27FC236}">
                <a16:creationId xmlns:a16="http://schemas.microsoft.com/office/drawing/2014/main" xmlns="" id="{D1EEDB10-3030-496C-A2A7-FC0F50E9EFC5}"/>
              </a:ext>
            </a:extLst>
          </p:cNvPr>
          <p:cNvSpPr>
            <a:spLocks noGrp="1"/>
          </p:cNvSpPr>
          <p:nvPr>
            <p:ph idx="1"/>
          </p:nvPr>
        </p:nvSpPr>
        <p:spPr/>
        <p:txBody>
          <a:bodyPr>
            <a:normAutofit/>
          </a:bodyPr>
          <a:lstStyle/>
          <a:p>
            <a:r>
              <a:rPr lang="es-GT" dirty="0"/>
              <a:t>EXISTEN PRESOS POLITICOS</a:t>
            </a:r>
          </a:p>
          <a:p>
            <a:r>
              <a:rPr lang="es-GT" dirty="0"/>
              <a:t>SE IMPLEMENTO EL TERRORISMO JUDICIAL</a:t>
            </a:r>
          </a:p>
          <a:p>
            <a:r>
              <a:rPr lang="es-GT" dirty="0"/>
              <a:t>SE UTILIZO LA JUSTICIA MEDIATICA</a:t>
            </a:r>
          </a:p>
          <a:p>
            <a:r>
              <a:rPr lang="es-GT" dirty="0"/>
              <a:t>SE BUSCO LA MUERTE CIVIL, DE LOS OPOSITORES A LA CICIG Y DE SU ALIADA LA IZQUIERDA RADICAL DE GUATEMALA, VIA JUDICIAL</a:t>
            </a:r>
          </a:p>
          <a:p>
            <a:r>
              <a:rPr lang="es-GT" dirty="0"/>
              <a:t>DEJO IMPLEMENTADO LOS JUECES DE CONSIGNA</a:t>
            </a:r>
          </a:p>
          <a:p>
            <a:r>
              <a:rPr lang="es-GT" dirty="0"/>
              <a:t>DEJO IMPLEMENTADO LOS FISCALES MILITANTES</a:t>
            </a:r>
          </a:p>
        </p:txBody>
      </p:sp>
    </p:spTree>
    <p:extLst>
      <p:ext uri="{BB962C8B-B14F-4D97-AF65-F5344CB8AC3E}">
        <p14:creationId xmlns:p14="http://schemas.microsoft.com/office/powerpoint/2010/main" val="22277577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A7693C-77F0-4CCE-8214-7C6A83BDA2C3}"/>
              </a:ext>
            </a:extLst>
          </p:cNvPr>
          <p:cNvSpPr>
            <a:spLocks noGrp="1"/>
          </p:cNvSpPr>
          <p:nvPr>
            <p:ph type="title"/>
          </p:nvPr>
        </p:nvSpPr>
        <p:spPr>
          <a:xfrm>
            <a:off x="1534696" y="437323"/>
            <a:ext cx="9520158" cy="1416432"/>
          </a:xfrm>
        </p:spPr>
        <p:txBody>
          <a:bodyPr>
            <a:normAutofit/>
          </a:bodyPr>
          <a:lstStyle/>
          <a:p>
            <a:r>
              <a:rPr lang="es-GT" dirty="0"/>
              <a:t/>
            </a:r>
            <a:br>
              <a:rPr lang="es-GT" dirty="0"/>
            </a:br>
            <a:r>
              <a:rPr lang="es-GT" dirty="0"/>
              <a:t>CONCLUSION</a:t>
            </a:r>
            <a:endParaRPr lang="es-GT" sz="4000" b="1" dirty="0"/>
          </a:p>
        </p:txBody>
      </p:sp>
      <p:sp>
        <p:nvSpPr>
          <p:cNvPr id="3" name="Marcador de contenido 2">
            <a:extLst>
              <a:ext uri="{FF2B5EF4-FFF2-40B4-BE49-F238E27FC236}">
                <a16:creationId xmlns:a16="http://schemas.microsoft.com/office/drawing/2014/main" xmlns="" id="{D1EEDB10-3030-496C-A2A7-FC0F50E9EFC5}"/>
              </a:ext>
            </a:extLst>
          </p:cNvPr>
          <p:cNvSpPr>
            <a:spLocks noGrp="1"/>
          </p:cNvSpPr>
          <p:nvPr>
            <p:ph idx="1"/>
          </p:nvPr>
        </p:nvSpPr>
        <p:spPr/>
        <p:txBody>
          <a:bodyPr>
            <a:normAutofit/>
          </a:bodyPr>
          <a:lstStyle/>
          <a:p>
            <a:r>
              <a:rPr lang="es-GT" dirty="0"/>
              <a:t>SE HIZO APOLOGIA DEL DELATOR –”COLABORADOR EFICAZ”</a:t>
            </a:r>
          </a:p>
          <a:p>
            <a:r>
              <a:rPr lang="es-GT" dirty="0"/>
              <a:t>SE UTILIZO LA LEY COMO MECANISMO DE REPRESION POLITICA</a:t>
            </a:r>
          </a:p>
          <a:p>
            <a:r>
              <a:rPr lang="es-GT" dirty="0"/>
              <a:t>HUBO CORRUPCION POR PARTE DE LA CICIG</a:t>
            </a:r>
          </a:p>
          <a:p>
            <a:r>
              <a:rPr lang="es-GT" dirty="0"/>
              <a:t>SE CREO EL PARADIGMA DE LA PRESUNCION DE CULPABILIDAD</a:t>
            </a:r>
          </a:p>
          <a:p>
            <a:r>
              <a:rPr lang="es-GT" dirty="0"/>
              <a:t>EXISTIO EL DELITO DE LESA HUMANIDAD DE LA TORTURA INSTITUCIONALIZADA CON LA PRISION PREVENTIVA SIN TIEMPO.</a:t>
            </a:r>
          </a:p>
          <a:p>
            <a:endParaRPr lang="es-GT" dirty="0"/>
          </a:p>
        </p:txBody>
      </p:sp>
    </p:spTree>
    <p:extLst>
      <p:ext uri="{BB962C8B-B14F-4D97-AF65-F5344CB8AC3E}">
        <p14:creationId xmlns:p14="http://schemas.microsoft.com/office/powerpoint/2010/main" val="31187591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9A2F346-D379-4888-8A57-0CD506F00127}"/>
              </a:ext>
            </a:extLst>
          </p:cNvPr>
          <p:cNvSpPr>
            <a:spLocks noGrp="1"/>
          </p:cNvSpPr>
          <p:nvPr>
            <p:ph type="title"/>
          </p:nvPr>
        </p:nvSpPr>
        <p:spPr/>
        <p:txBody>
          <a:bodyPr/>
          <a:lstStyle/>
          <a:p>
            <a:r>
              <a:rPr lang="es-GT" dirty="0"/>
              <a:t>CONCLUSION</a:t>
            </a:r>
          </a:p>
        </p:txBody>
      </p:sp>
      <p:sp>
        <p:nvSpPr>
          <p:cNvPr id="3" name="Marcador de contenido 2">
            <a:extLst>
              <a:ext uri="{FF2B5EF4-FFF2-40B4-BE49-F238E27FC236}">
                <a16:creationId xmlns:a16="http://schemas.microsoft.com/office/drawing/2014/main" xmlns="" id="{DAA13CDB-0FA0-49B0-9875-D50EAA81A70E}"/>
              </a:ext>
            </a:extLst>
          </p:cNvPr>
          <p:cNvSpPr>
            <a:spLocks noGrp="1"/>
          </p:cNvSpPr>
          <p:nvPr>
            <p:ph idx="1"/>
          </p:nvPr>
        </p:nvSpPr>
        <p:spPr/>
        <p:txBody>
          <a:bodyPr>
            <a:normAutofit lnSpcReduction="10000"/>
          </a:bodyPr>
          <a:lstStyle/>
          <a:p>
            <a:r>
              <a:rPr lang="es-GT" dirty="0"/>
              <a:t>TODO FUE UNA PARODIA JUDICIAL</a:t>
            </a:r>
          </a:p>
          <a:p>
            <a:r>
              <a:rPr lang="es-GT" dirty="0"/>
              <a:t>SE CRIMINALIZO EL “ACTO REGLADO” Y EL EMPRENDIMIENTO</a:t>
            </a:r>
          </a:p>
          <a:p>
            <a:r>
              <a:rPr lang="es-GT" dirty="0"/>
              <a:t>SE INSTITUCIONALIZO EL JURADO POPULAR DE LA JUSTICIA TERCERMUNDISTA –LINCHAMIENTO SOCIAL VIA LA PRENSA-</a:t>
            </a:r>
          </a:p>
          <a:p>
            <a:r>
              <a:rPr lang="es-GT" dirty="0"/>
              <a:t>ESTRECHEZ MENTAL DEL JURADO POPULAR POR DESTRUNICION CRONICA  DE LA LEY</a:t>
            </a:r>
          </a:p>
          <a:p>
            <a:r>
              <a:rPr lang="es-GT" dirty="0"/>
              <a:t>SE APLICO EL DERECHO PROCESAL PARA EL ENEMIGO</a:t>
            </a:r>
          </a:p>
          <a:p>
            <a:r>
              <a:rPr lang="es-GT" dirty="0"/>
              <a:t>JUECES JUSTICIEROS</a:t>
            </a:r>
          </a:p>
          <a:p>
            <a:endParaRPr lang="es-GT" dirty="0"/>
          </a:p>
        </p:txBody>
      </p:sp>
    </p:spTree>
    <p:extLst>
      <p:ext uri="{BB962C8B-B14F-4D97-AF65-F5344CB8AC3E}">
        <p14:creationId xmlns:p14="http://schemas.microsoft.com/office/powerpoint/2010/main" val="4590605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9A2F346-D379-4888-8A57-0CD506F00127}"/>
              </a:ext>
            </a:extLst>
          </p:cNvPr>
          <p:cNvSpPr>
            <a:spLocks noGrp="1"/>
          </p:cNvSpPr>
          <p:nvPr>
            <p:ph type="title"/>
          </p:nvPr>
        </p:nvSpPr>
        <p:spPr>
          <a:xfrm>
            <a:off x="1534696" y="893541"/>
            <a:ext cx="9520158" cy="1049235"/>
          </a:xfrm>
        </p:spPr>
        <p:txBody>
          <a:bodyPr/>
          <a:lstStyle/>
          <a:p>
            <a:r>
              <a:rPr lang="es-GT" dirty="0"/>
              <a:t>CONCLUSION</a:t>
            </a:r>
          </a:p>
        </p:txBody>
      </p:sp>
      <p:sp>
        <p:nvSpPr>
          <p:cNvPr id="3" name="Marcador de contenido 2">
            <a:extLst>
              <a:ext uri="{FF2B5EF4-FFF2-40B4-BE49-F238E27FC236}">
                <a16:creationId xmlns:a16="http://schemas.microsoft.com/office/drawing/2014/main" xmlns="" id="{DAA13CDB-0FA0-49B0-9875-D50EAA81A70E}"/>
              </a:ext>
            </a:extLst>
          </p:cNvPr>
          <p:cNvSpPr>
            <a:spLocks noGrp="1"/>
          </p:cNvSpPr>
          <p:nvPr>
            <p:ph idx="1"/>
          </p:nvPr>
        </p:nvSpPr>
        <p:spPr/>
        <p:txBody>
          <a:bodyPr>
            <a:normAutofit fontScale="92500"/>
          </a:bodyPr>
          <a:lstStyle/>
          <a:p>
            <a:r>
              <a:rPr lang="es-GT" dirty="0"/>
              <a:t>SE JUZGO CON PROCEDIMIENTOS AD-HOC</a:t>
            </a:r>
          </a:p>
          <a:p>
            <a:r>
              <a:rPr lang="es-GT" dirty="0"/>
              <a:t>LA MAYORIA DE LOS TRIBUNALES DE MAYOR RIESGO SE CONVIERTIERON EN FUERO ESPECIAL-PROHIBICION CONSTITUCIONAL-</a:t>
            </a:r>
          </a:p>
          <a:p>
            <a:r>
              <a:rPr lang="es-GT" dirty="0"/>
              <a:t>EXISTIO UNA CONSPIRACION DE TERRORISTAS</a:t>
            </a:r>
          </a:p>
          <a:p>
            <a:r>
              <a:rPr lang="es-GT" dirty="0"/>
              <a:t>EXISTIO “CIVILCIDIO” JUDICIAL – LA INTENCIÓN DE LA MUERTE CIVIL NO POR LO QUE SUPUESTAMENTE HICIERON SINO POR LO QUE REPRESENTABAN LOS ACUSADOS.</a:t>
            </a:r>
          </a:p>
          <a:p>
            <a:r>
              <a:rPr lang="es-GT" dirty="0"/>
              <a:t>EXISTE EL PACTO DE TERRORISTAS</a:t>
            </a:r>
          </a:p>
          <a:p>
            <a:endParaRPr lang="es-GT" dirty="0"/>
          </a:p>
        </p:txBody>
      </p:sp>
    </p:spTree>
    <p:extLst>
      <p:ext uri="{BB962C8B-B14F-4D97-AF65-F5344CB8AC3E}">
        <p14:creationId xmlns:p14="http://schemas.microsoft.com/office/powerpoint/2010/main" val="11976717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153636C-6118-4334-A880-E5C769551093}"/>
              </a:ext>
            </a:extLst>
          </p:cNvPr>
          <p:cNvSpPr>
            <a:spLocks noGrp="1"/>
          </p:cNvSpPr>
          <p:nvPr>
            <p:ph type="ctrTitle"/>
          </p:nvPr>
        </p:nvSpPr>
        <p:spPr>
          <a:xfrm>
            <a:off x="2373835" y="-483163"/>
            <a:ext cx="8561747" cy="2541431"/>
          </a:xfrm>
        </p:spPr>
        <p:txBody>
          <a:bodyPr>
            <a:normAutofit/>
          </a:bodyPr>
          <a:lstStyle/>
          <a:p>
            <a:r>
              <a:rPr lang="es-GT" sz="4800" dirty="0"/>
              <a:t>CONCLUSION</a:t>
            </a:r>
          </a:p>
        </p:txBody>
      </p:sp>
      <p:sp>
        <p:nvSpPr>
          <p:cNvPr id="3" name="Subtítulo 2">
            <a:extLst>
              <a:ext uri="{FF2B5EF4-FFF2-40B4-BE49-F238E27FC236}">
                <a16:creationId xmlns:a16="http://schemas.microsoft.com/office/drawing/2014/main" xmlns="" id="{3452B47C-0199-45D3-8AD6-41C54BA9023D}"/>
              </a:ext>
            </a:extLst>
          </p:cNvPr>
          <p:cNvSpPr>
            <a:spLocks noGrp="1"/>
          </p:cNvSpPr>
          <p:nvPr>
            <p:ph type="subTitle" idx="1"/>
          </p:nvPr>
        </p:nvSpPr>
        <p:spPr>
          <a:xfrm>
            <a:off x="2493105" y="2058268"/>
            <a:ext cx="8561747" cy="2450557"/>
          </a:xfrm>
        </p:spPr>
        <p:txBody>
          <a:bodyPr>
            <a:noAutofit/>
          </a:bodyPr>
          <a:lstStyle/>
          <a:p>
            <a:pPr marL="342900" indent="-342900">
              <a:buFont typeface="Arial" panose="020B0604020202020204" pitchFamily="34" charset="0"/>
              <a:buChar char="•"/>
            </a:pPr>
            <a:r>
              <a:rPr lang="es-GT" sz="2000" dirty="0"/>
              <a:t>La </a:t>
            </a:r>
            <a:r>
              <a:rPr lang="es-GT" sz="2000" dirty="0" err="1"/>
              <a:t>cicig</a:t>
            </a:r>
            <a:r>
              <a:rPr lang="es-GT" sz="2000" dirty="0"/>
              <a:t> violento la ley internacional y nacional</a:t>
            </a:r>
          </a:p>
          <a:p>
            <a:pPr marL="342900" indent="-342900">
              <a:buFont typeface="Arial" panose="020B0604020202020204" pitchFamily="34" charset="0"/>
              <a:buChar char="•"/>
            </a:pPr>
            <a:r>
              <a:rPr lang="es-GT" sz="2000" dirty="0"/>
              <a:t>La </a:t>
            </a:r>
            <a:r>
              <a:rPr lang="es-GT" sz="2000" dirty="0" err="1"/>
              <a:t>onu</a:t>
            </a:r>
            <a:r>
              <a:rPr lang="es-GT" sz="2000" dirty="0"/>
              <a:t> por medio de la </a:t>
            </a:r>
            <a:r>
              <a:rPr lang="es-GT" sz="2000" dirty="0" err="1"/>
              <a:t>cicig</a:t>
            </a:r>
            <a:r>
              <a:rPr lang="es-GT" sz="2000" dirty="0"/>
              <a:t> Violento sistemática su sistema tutelar de los convenios internacionales en materia de </a:t>
            </a:r>
            <a:r>
              <a:rPr lang="es-GT" sz="2000" dirty="0" err="1"/>
              <a:t>ddhh</a:t>
            </a:r>
            <a:endParaRPr lang="es-GT" sz="2000" dirty="0"/>
          </a:p>
          <a:p>
            <a:pPr marL="342900" indent="-342900">
              <a:buFont typeface="Arial" panose="020B0604020202020204" pitchFamily="34" charset="0"/>
              <a:buChar char="•"/>
            </a:pPr>
            <a:r>
              <a:rPr lang="es-GT" sz="2000" dirty="0"/>
              <a:t>ejecuto delitos de odio</a:t>
            </a:r>
          </a:p>
          <a:p>
            <a:pPr marL="342900" indent="-342900">
              <a:buFont typeface="Arial" panose="020B0604020202020204" pitchFamily="34" charset="0"/>
              <a:buChar char="•"/>
            </a:pPr>
            <a:r>
              <a:rPr lang="es-GT" sz="2000" dirty="0"/>
              <a:t> Intento fallido DE implementar un REGIMEN </a:t>
            </a:r>
            <a:r>
              <a:rPr lang="es-GT" sz="2000" dirty="0" err="1"/>
              <a:t>rEPRESOR</a:t>
            </a:r>
            <a:r>
              <a:rPr lang="es-GT" sz="2000" dirty="0"/>
              <a:t> Y totalitario </a:t>
            </a:r>
            <a:r>
              <a:rPr lang="es-GT" sz="2000" dirty="0" err="1"/>
              <a:t>via</a:t>
            </a:r>
            <a:r>
              <a:rPr lang="es-GT" sz="2000" dirty="0"/>
              <a:t> judicial X EL CONTROL DE LA CORTE DE CONSTITUCIONALIDAD</a:t>
            </a:r>
          </a:p>
          <a:p>
            <a:pPr marL="342900" indent="-342900">
              <a:buFont typeface="Arial" panose="020B0604020202020204" pitchFamily="34" charset="0"/>
              <a:buChar char="•"/>
            </a:pPr>
            <a:r>
              <a:rPr lang="es-GT" sz="2000" dirty="0"/>
              <a:t>LA CICIG Fracaso en desarticular </a:t>
            </a:r>
            <a:r>
              <a:rPr lang="es-GT" sz="2000" dirty="0" err="1"/>
              <a:t>ciacs</a:t>
            </a:r>
            <a:r>
              <a:rPr lang="es-GT" sz="2000" dirty="0"/>
              <a:t>.</a:t>
            </a:r>
          </a:p>
          <a:p>
            <a:endParaRPr lang="es-GT" sz="2000" dirty="0"/>
          </a:p>
        </p:txBody>
      </p:sp>
    </p:spTree>
    <p:extLst>
      <p:ext uri="{BB962C8B-B14F-4D97-AF65-F5344CB8AC3E}">
        <p14:creationId xmlns:p14="http://schemas.microsoft.com/office/powerpoint/2010/main" val="9318523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C1A6702-A4CF-4316-AA8F-8963F9896095}"/>
              </a:ext>
            </a:extLst>
          </p:cNvPr>
          <p:cNvSpPr>
            <a:spLocks noGrp="1"/>
          </p:cNvSpPr>
          <p:nvPr>
            <p:ph type="title"/>
          </p:nvPr>
        </p:nvSpPr>
        <p:spPr/>
        <p:txBody>
          <a:bodyPr/>
          <a:lstStyle/>
          <a:p>
            <a:r>
              <a:rPr lang="es-GT" dirty="0"/>
              <a:t>LECCIONES</a:t>
            </a:r>
          </a:p>
        </p:txBody>
      </p:sp>
      <p:sp>
        <p:nvSpPr>
          <p:cNvPr id="3" name="Marcador de contenido 2">
            <a:extLst>
              <a:ext uri="{FF2B5EF4-FFF2-40B4-BE49-F238E27FC236}">
                <a16:creationId xmlns:a16="http://schemas.microsoft.com/office/drawing/2014/main" xmlns="" id="{25AEC9F0-A91D-4CA5-B531-D0EB43AEE131}"/>
              </a:ext>
            </a:extLst>
          </p:cNvPr>
          <p:cNvSpPr>
            <a:spLocks noGrp="1"/>
          </p:cNvSpPr>
          <p:nvPr>
            <p:ph idx="1"/>
          </p:nvPr>
        </p:nvSpPr>
        <p:spPr/>
        <p:txBody>
          <a:bodyPr>
            <a:normAutofit fontScale="92500" lnSpcReduction="20000"/>
          </a:bodyPr>
          <a:lstStyle/>
          <a:p>
            <a:r>
              <a:rPr lang="es-GT" dirty="0"/>
              <a:t>LOS POLITICOS DEBEN APREHENDER A VER A LARGO PLAZO</a:t>
            </a:r>
          </a:p>
          <a:p>
            <a:r>
              <a:rPr lang="es-GT" dirty="0"/>
              <a:t>TENER CARÁCTER PARA DEJAR DE SER POLITICAMENTE CORRECTOS</a:t>
            </a:r>
          </a:p>
          <a:p>
            <a:r>
              <a:rPr lang="es-GT" dirty="0"/>
              <a:t>EL USO TEMPORAL DEL PODER DEL ESTADO AFECTA A MUCHAS VIDAS SI NO SE USA CON SABIDURIA O RESPONSABILIDAD</a:t>
            </a:r>
          </a:p>
          <a:p>
            <a:r>
              <a:rPr lang="es-GT" dirty="0"/>
              <a:t>NO HAY QUE TENER TEMOR A SER DEFINIDO EN LOS PRINCIPIOS </a:t>
            </a:r>
          </a:p>
          <a:p>
            <a:r>
              <a:rPr lang="es-GT" dirty="0"/>
              <a:t>HAY QUE DEFENDER LO CORRECTO O AL MENOS SUS CONVICCIONES PERSONALES</a:t>
            </a:r>
          </a:p>
          <a:p>
            <a:r>
              <a:rPr lang="es-GT" dirty="0"/>
              <a:t>EL PROBLEMA NO ES EL NIVEL ACADEMICO DE LOS JUECES ES SU FALTA DE CARACTER</a:t>
            </a:r>
          </a:p>
        </p:txBody>
      </p:sp>
    </p:spTree>
    <p:extLst>
      <p:ext uri="{BB962C8B-B14F-4D97-AF65-F5344CB8AC3E}">
        <p14:creationId xmlns:p14="http://schemas.microsoft.com/office/powerpoint/2010/main" val="2450477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C1A6702-A4CF-4316-AA8F-8963F9896095}"/>
              </a:ext>
            </a:extLst>
          </p:cNvPr>
          <p:cNvSpPr>
            <a:spLocks noGrp="1"/>
          </p:cNvSpPr>
          <p:nvPr>
            <p:ph type="title"/>
          </p:nvPr>
        </p:nvSpPr>
        <p:spPr/>
        <p:txBody>
          <a:bodyPr/>
          <a:lstStyle/>
          <a:p>
            <a:r>
              <a:rPr lang="es-GT" dirty="0"/>
              <a:t>LECCIONES</a:t>
            </a:r>
          </a:p>
        </p:txBody>
      </p:sp>
      <p:sp>
        <p:nvSpPr>
          <p:cNvPr id="3" name="Marcador de contenido 2">
            <a:extLst>
              <a:ext uri="{FF2B5EF4-FFF2-40B4-BE49-F238E27FC236}">
                <a16:creationId xmlns:a16="http://schemas.microsoft.com/office/drawing/2014/main" xmlns="" id="{25AEC9F0-A91D-4CA5-B531-D0EB43AEE131}"/>
              </a:ext>
            </a:extLst>
          </p:cNvPr>
          <p:cNvSpPr>
            <a:spLocks noGrp="1"/>
          </p:cNvSpPr>
          <p:nvPr>
            <p:ph idx="1"/>
          </p:nvPr>
        </p:nvSpPr>
        <p:spPr/>
        <p:txBody>
          <a:bodyPr>
            <a:normAutofit fontScale="92500" lnSpcReduction="10000"/>
          </a:bodyPr>
          <a:lstStyle/>
          <a:p>
            <a:r>
              <a:rPr lang="es-GT" dirty="0"/>
              <a:t>GUATEMALA DEBE SER DECISIÓN DE LOS GUATEMALTECOS Y NO DE LOS EXTRANJEROS</a:t>
            </a:r>
          </a:p>
          <a:p>
            <a:r>
              <a:rPr lang="es-GT" dirty="0"/>
              <a:t>NADIE PUEDE ARROGARSE REPRESENTAR A TODOS LOS GUATEMALTECOS, CADA QUIEN HABLA POR SU PERSONA, LOS HECHOS DIRAN POR QUIEN HABLAN EN TODO CASO.</a:t>
            </a:r>
          </a:p>
          <a:p>
            <a:r>
              <a:rPr lang="es-GT" dirty="0"/>
              <a:t>SINO SE LIMITA EL PODER JUDICIAL SE CREA LA TIRANIA JUDICIAL Y EL TERRORISMO JUDICIAL</a:t>
            </a:r>
          </a:p>
          <a:p>
            <a:r>
              <a:rPr lang="es-GT" dirty="0"/>
              <a:t>MAS QUE LA EXPERIENCIA DEL JUEZ HAY QUE DAR PRIORIDAD A LA ETICA Y CARÁCTER DEL JUEZ.</a:t>
            </a:r>
          </a:p>
          <a:p>
            <a:endParaRPr lang="es-GT" dirty="0"/>
          </a:p>
          <a:p>
            <a:endParaRPr lang="es-GT" dirty="0"/>
          </a:p>
          <a:p>
            <a:endParaRPr lang="es-GT" dirty="0"/>
          </a:p>
          <a:p>
            <a:endParaRPr lang="es-GT" dirty="0"/>
          </a:p>
          <a:p>
            <a:endParaRPr lang="es-GT" dirty="0"/>
          </a:p>
        </p:txBody>
      </p:sp>
    </p:spTree>
    <p:extLst>
      <p:ext uri="{BB962C8B-B14F-4D97-AF65-F5344CB8AC3E}">
        <p14:creationId xmlns:p14="http://schemas.microsoft.com/office/powerpoint/2010/main" val="28836866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8294E5-4F3E-4283-AA61-F53E459B0C1D}"/>
              </a:ext>
            </a:extLst>
          </p:cNvPr>
          <p:cNvSpPr>
            <a:spLocks noGrp="1"/>
          </p:cNvSpPr>
          <p:nvPr>
            <p:ph type="title"/>
          </p:nvPr>
        </p:nvSpPr>
        <p:spPr/>
        <p:txBody>
          <a:bodyPr/>
          <a:lstStyle/>
          <a:p>
            <a:r>
              <a:rPr lang="es-GT" dirty="0"/>
              <a:t>LECCIONES</a:t>
            </a:r>
          </a:p>
        </p:txBody>
      </p:sp>
      <p:sp>
        <p:nvSpPr>
          <p:cNvPr id="3" name="Marcador de contenido 2">
            <a:extLst>
              <a:ext uri="{FF2B5EF4-FFF2-40B4-BE49-F238E27FC236}">
                <a16:creationId xmlns:a16="http://schemas.microsoft.com/office/drawing/2014/main" xmlns="" id="{0897D21F-8266-44BD-8FD1-D488D627B1A6}"/>
              </a:ext>
            </a:extLst>
          </p:cNvPr>
          <p:cNvSpPr>
            <a:spLocks noGrp="1"/>
          </p:cNvSpPr>
          <p:nvPr>
            <p:ph idx="1"/>
          </p:nvPr>
        </p:nvSpPr>
        <p:spPr/>
        <p:txBody>
          <a:bodyPr/>
          <a:lstStyle/>
          <a:p>
            <a:r>
              <a:rPr lang="es-GT" dirty="0"/>
              <a:t>LA CRISIS INSTITUCIONAL PASA POR LA FALTA DE ETICA Y MORAL DE LOS SERVIDORES PÚBLICOS</a:t>
            </a:r>
          </a:p>
          <a:p>
            <a:r>
              <a:rPr lang="es-GT" dirty="0"/>
              <a:t>LA CICIG SOLO FUE UN INSTRUMENTO COYUNTURAL DE LA LUCHA DE LA IZQUIERDA POR ALCANZAR EL PODER.</a:t>
            </a:r>
          </a:p>
          <a:p>
            <a:r>
              <a:rPr lang="es-GT" dirty="0"/>
              <a:t>FALLO EL SISTEMA YA QUE SE DESBALANCEO LOS PESOS Y CONTRAPESOS POR LA FALTA DE DECISIÓN DE LOS LIDERES NACIONALES</a:t>
            </a:r>
          </a:p>
          <a:p>
            <a:endParaRPr lang="es-GT" dirty="0"/>
          </a:p>
        </p:txBody>
      </p:sp>
    </p:spTree>
    <p:extLst>
      <p:ext uri="{BB962C8B-B14F-4D97-AF65-F5344CB8AC3E}">
        <p14:creationId xmlns:p14="http://schemas.microsoft.com/office/powerpoint/2010/main" val="22183498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62500" lnSpcReduction="20000"/>
          </a:bodyPr>
          <a:lstStyle/>
          <a:p>
            <a:pPr lvl="0"/>
            <a:r>
              <a:rPr lang="es-GT" dirty="0"/>
              <a:t>167 MILLONES DE DOLARES EN DOCE AÑOS SE RESUME TODO EN UNA GRAN ESTAFA PORQUE LOS INDICES DE IMPUNIDAD Y CRIMINALIDAD SIGUEN IGUAL O MAS CRITICOS.</a:t>
            </a:r>
          </a:p>
          <a:p>
            <a:pPr lvl="0"/>
            <a:r>
              <a:rPr lang="es-GT" dirty="0"/>
              <a:t>INICIAR PROCESOS PENALES A FIGURAS PUBLICAS PARA UN MENSAJE EJEMPLAR DE SOMETIMIENTO DE UNA SOCIEDAD A PODERES FACTICOS.</a:t>
            </a:r>
          </a:p>
          <a:p>
            <a:pPr lvl="0"/>
            <a:r>
              <a:rPr lang="es-GT" dirty="0"/>
              <a:t>SE PUEDE IMPLANTAR UNA DICTADURA POR MEDIO DE LAS CORTES JUDICIALES COOPTADAS E IDEOLOGIZADAS</a:t>
            </a:r>
          </a:p>
          <a:p>
            <a:pPr lvl="0"/>
            <a:r>
              <a:rPr lang="es-GT" dirty="0"/>
              <a:t>LA REGLA DEL ABUSO DE PODER E IMPUNIDAD ES “TODO SE VALE”</a:t>
            </a:r>
          </a:p>
          <a:p>
            <a:pPr lvl="0"/>
            <a:r>
              <a:rPr lang="es-GT" dirty="0"/>
              <a:t>NO IMPORTA QUE EL PERSONAL SEA DEFICIENTE EN LA TECNICA CRIMINLISTICA SI SE TIENE A LOS JUECES COOPTADOS, SOMETIDOS O AMENDRENTADOS, QUE ACEPTEN TODO.</a:t>
            </a:r>
          </a:p>
          <a:p>
            <a:pPr lvl="0"/>
            <a:r>
              <a:rPr lang="es-GT" dirty="0"/>
              <a:t>SE DEBE BUSCAR CREAR EL “JUEZ DE CONSIGNA” PARA FACILITAR TODOS LOS PROCESOS PENALES SIN PROBLEMAS EN SU DILIGENCIAMIENTO Y PROPOSITOS DEL ENTE ACUSADOR.</a:t>
            </a:r>
          </a:p>
          <a:p>
            <a:pPr lvl="0"/>
            <a:r>
              <a:rPr lang="es-GT" dirty="0"/>
              <a:t>CON LA JUSTICIA COOPTADA EL PROCEDIMIENTO PRE ESTABLECIDO SE VUELVE AD-DOC A LA SITUACION, SUJETO Y HECHOS, CAMBIANDO HASTA LA PENA A IMPONER SIN CONSECUENCIAS LEGALES.</a:t>
            </a:r>
          </a:p>
          <a:p>
            <a:endParaRPr lang="es-GT" dirty="0"/>
          </a:p>
        </p:txBody>
      </p:sp>
    </p:spTree>
    <p:extLst>
      <p:ext uri="{BB962C8B-B14F-4D97-AF65-F5344CB8AC3E}">
        <p14:creationId xmlns:p14="http://schemas.microsoft.com/office/powerpoint/2010/main" val="2806470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A441B13-E44C-49F2-97B4-2B0F3E0A35B3}"/>
              </a:ext>
            </a:extLst>
          </p:cNvPr>
          <p:cNvSpPr>
            <a:spLocks noGrp="1"/>
          </p:cNvSpPr>
          <p:nvPr>
            <p:ph type="title"/>
          </p:nvPr>
        </p:nvSpPr>
        <p:spPr/>
        <p:txBody>
          <a:bodyPr>
            <a:normAutofit/>
          </a:bodyPr>
          <a:lstStyle/>
          <a:p>
            <a:r>
              <a:rPr lang="es-GT" sz="4800" dirty="0"/>
              <a:t>EL TEATRO DE GUERRA</a:t>
            </a:r>
          </a:p>
        </p:txBody>
      </p:sp>
      <p:sp>
        <p:nvSpPr>
          <p:cNvPr id="3" name="Marcador de contenido 2">
            <a:extLst>
              <a:ext uri="{FF2B5EF4-FFF2-40B4-BE49-F238E27FC236}">
                <a16:creationId xmlns:a16="http://schemas.microsoft.com/office/drawing/2014/main" xmlns="" id="{170E766A-E461-4E29-903B-FA6AD4F8FD3E}"/>
              </a:ext>
            </a:extLst>
          </p:cNvPr>
          <p:cNvSpPr>
            <a:spLocks noGrp="1"/>
          </p:cNvSpPr>
          <p:nvPr>
            <p:ph idx="1"/>
          </p:nvPr>
        </p:nvSpPr>
        <p:spPr/>
        <p:txBody>
          <a:bodyPr>
            <a:normAutofit/>
          </a:bodyPr>
          <a:lstStyle/>
          <a:p>
            <a:r>
              <a:rPr lang="es-GT" sz="4000" dirty="0"/>
              <a:t>LA CICIG CON LA FECI DEL MP</a:t>
            </a:r>
          </a:p>
          <a:p>
            <a:pPr algn="ctr"/>
            <a:r>
              <a:rPr lang="es-GT" sz="4000" dirty="0"/>
              <a:t>LAS CORTES DEL SISTEMA DE 		ADMINISTRACION DE JUSTICIA</a:t>
            </a:r>
          </a:p>
          <a:p>
            <a:pPr lvl="3"/>
            <a:r>
              <a:rPr lang="es-GT" sz="4000" dirty="0"/>
              <a:t>LAS REDES SOCIALES</a:t>
            </a:r>
          </a:p>
        </p:txBody>
      </p:sp>
    </p:spTree>
    <p:extLst>
      <p:ext uri="{BB962C8B-B14F-4D97-AF65-F5344CB8AC3E}">
        <p14:creationId xmlns:p14="http://schemas.microsoft.com/office/powerpoint/2010/main" val="718411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55000" lnSpcReduction="20000"/>
          </a:bodyPr>
          <a:lstStyle/>
          <a:p>
            <a:pPr lvl="0"/>
            <a:r>
              <a:rPr lang="es-GT" dirty="0"/>
              <a:t>LOS FISCALES DEBEN SER MILITANTES IDEOLOGICOS A FINES A LA CAUSA DE INSTAURACION DE UNA DICTADURA  POLITICA VIA JUDICIAL.</a:t>
            </a:r>
          </a:p>
          <a:p>
            <a:pPr lvl="0"/>
            <a:r>
              <a:rPr lang="es-GT" dirty="0"/>
              <a:t>USO ILEGAL DE LAS INTERCEPTACIONES TELEFONICAS PARA “PROBAR SUERTE” CON LAS PERSONAS OBJETIVOS.</a:t>
            </a:r>
          </a:p>
          <a:p>
            <a:pPr lvl="0"/>
            <a:r>
              <a:rPr lang="es-GT" dirty="0"/>
              <a:t>LA JEFATURA DE LA UME DEBE SER ALIADO PARA PODER INTERCEPTAR TELEFONOS ESCOGIDOS PARA FINES DE EXTORSION Y CHANTAJE PARA LOGRAR LA COOPTACION DE LOS OPERADORES DE JUSTICIA.</a:t>
            </a:r>
          </a:p>
          <a:p>
            <a:pPr lvl="0"/>
            <a:r>
              <a:rPr lang="es-GT" dirty="0"/>
              <a:t>SI LA UME ESTA BAJO CONTROL SE PUEDE INTERCEPTAR LLAMADAS EXTRAJUDICIALMENTE.</a:t>
            </a:r>
          </a:p>
          <a:p>
            <a:pPr lvl="0"/>
            <a:r>
              <a:rPr lang="es-GT" dirty="0"/>
              <a:t>TODO DEBE SER UNA “NARRATIVA” QUE TENGA UNA LOGICA, AUNQUE NO SE TENGAN LAS PRUEBAS PERO DIFUNDIDA POR UNA CAMPAÑA MEDIATICA A FIN A LA PARTE ACUSADORA.</a:t>
            </a:r>
          </a:p>
          <a:p>
            <a:pPr lvl="0"/>
            <a:r>
              <a:rPr lang="es-GT" dirty="0"/>
              <a:t>TODO LA PERSECUCION PENAL DEBE SERVIR A LOS PLANES PARA INSTAURAR UN REGIMEN TOTALITARIO Y ABSOLUTISTA PROPIA DE LA IZQUIERDA RADICAL</a:t>
            </a:r>
          </a:p>
          <a:p>
            <a:pPr lvl="0"/>
            <a:r>
              <a:rPr lang="es-GT" dirty="0"/>
              <a:t>SE DEBE MANEJAR LA JUSTICIA MEDIATICA CON LOS SHOWS DE CAPTURAS PARA CREAR EL AMBIENTE DE TERROR JUDICIAL </a:t>
            </a:r>
          </a:p>
          <a:p>
            <a:pPr lvl="0"/>
            <a:r>
              <a:rPr lang="es-GT" dirty="0"/>
              <a:t>SE DEBE USAR LA LEY DE CRIMEN ORGANIZADO PARA LA FIGURA “COMODIN” DE ASOCIACION ILICITA.</a:t>
            </a:r>
          </a:p>
          <a:p>
            <a:endParaRPr lang="es-GT" dirty="0"/>
          </a:p>
        </p:txBody>
      </p:sp>
    </p:spTree>
    <p:extLst>
      <p:ext uri="{BB962C8B-B14F-4D97-AF65-F5344CB8AC3E}">
        <p14:creationId xmlns:p14="http://schemas.microsoft.com/office/powerpoint/2010/main" val="22731103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55000" lnSpcReduction="20000"/>
          </a:bodyPr>
          <a:lstStyle/>
          <a:p>
            <a:pPr lvl="0"/>
            <a:r>
              <a:rPr lang="es-GT" dirty="0"/>
              <a:t>LA LEY DE CRIMEN ORGANIZADO DEBE SER UTILIZADA PARA TODA ACUSACION QUE SE NECESITE UTILIZAR CRIMINALIZAR TODA ACTIVIDAD DE LA PERSONA OBJETIVO Y CREAR EL “COLABORADOR EFICAZ” AD-HOC A CADA CASO.</a:t>
            </a:r>
          </a:p>
          <a:p>
            <a:pPr lvl="0"/>
            <a:r>
              <a:rPr lang="es-GT" dirty="0"/>
              <a:t>SE DEBE UTILIAR LAS LEYES DE EXTINCION DE DOMINIO PARA LA EXPOLIACION DE LA PROPIEDAD COMO MEDIDA REPRESIVA Y CREAR TEMOR O SILENCIAR  LA DESIDENCIA POLITICA.</a:t>
            </a:r>
          </a:p>
          <a:p>
            <a:pPr lvl="0"/>
            <a:r>
              <a:rPr lang="es-GT" dirty="0"/>
              <a:t>LA PERSECUCION PENAL DEBE SER PUBLICITADA PARA MATAR CIVILMENTE A LA PERSONA Y AHOGARLA ECONOMICAMENTE CON EL CIERRE DE CREDITOS BANCARIOS</a:t>
            </a:r>
          </a:p>
          <a:p>
            <a:pPr lvl="0"/>
            <a:r>
              <a:rPr lang="es-GT" dirty="0"/>
              <a:t>LA PERSECUCION PENAL DEBE UTILIZARSE PARA LUCHAR O SILENCIAR  LA DESIDENCIA POLITICA</a:t>
            </a:r>
          </a:p>
          <a:p>
            <a:pPr lvl="0"/>
            <a:r>
              <a:rPr lang="es-GT" dirty="0"/>
              <a:t>SE DEBE BUSCAR CON LOS SHOWS MEDIATICOS QUE LA PERSONA OBJETIVO SUFRA LA PERDIDA DE SU PRESTIGIO PROFESIONAL O PERSONAL.</a:t>
            </a:r>
          </a:p>
          <a:p>
            <a:pPr lvl="0"/>
            <a:r>
              <a:rPr lang="es-GT" dirty="0"/>
              <a:t>LOS PROCESOS JUDICIALES SIRVEN PARA ENVIAR UN MENSAJE EJEMPLAR PARA TODOS, DE MANERA QUE NADIE SE ATREVA  A CUESTIONAR Y ASI FACILITAR EL CONTROL DE LAS ELITES, LUEGO LAS CORTES Y POR ULTIMO EL GOBIERNO.</a:t>
            </a:r>
          </a:p>
          <a:p>
            <a:pPr lvl="0"/>
            <a:r>
              <a:rPr lang="es-GT" dirty="0"/>
              <a:t>LA PERSECUCION PENAL BAJO CONTROL ES LA VIA PARA LA DICTADURA JUDICIAL </a:t>
            </a:r>
          </a:p>
          <a:p>
            <a:pPr lvl="0"/>
            <a:r>
              <a:rPr lang="es-GT" dirty="0"/>
              <a:t>EL BAJO NIVEL TECNICO DE LOS INVESTIGADORES DE LA CICIG HIZO QUE LES FUERA FACIL LA REGLA DE “TODO SE VALE”.</a:t>
            </a:r>
          </a:p>
          <a:p>
            <a:endParaRPr lang="es-GT" dirty="0"/>
          </a:p>
        </p:txBody>
      </p:sp>
    </p:spTree>
    <p:extLst>
      <p:ext uri="{BB962C8B-B14F-4D97-AF65-F5344CB8AC3E}">
        <p14:creationId xmlns:p14="http://schemas.microsoft.com/office/powerpoint/2010/main" val="14415010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55000" lnSpcReduction="20000"/>
          </a:bodyPr>
          <a:lstStyle/>
          <a:p>
            <a:pPr lvl="0"/>
            <a:r>
              <a:rPr lang="es-GT" dirty="0"/>
              <a:t>EL PODER DE LA PERSECUCION PENAL PUEDE CONVERTIR AL MINISTERIO PUBLICO EN “AGENCIA DE VENGANZAS” O UN TIRANO AL FISCAL. </a:t>
            </a:r>
          </a:p>
          <a:p>
            <a:pPr lvl="0"/>
            <a:r>
              <a:rPr lang="es-GT" dirty="0"/>
              <a:t>CON JUECES DE CONSIGNA, FISCALES MILITANTES Y UNA PRENSA MILITANTE SE PUEDE LLEVAR UN PROCESO AD-HOC CONTRA LA PERSONA OBJETIVO.</a:t>
            </a:r>
          </a:p>
          <a:p>
            <a:pPr lvl="0"/>
            <a:r>
              <a:rPr lang="es-GT" dirty="0"/>
              <a:t>EL DERECHO PENAL DEL ENEMIGO SE APLICO COMO EL DERECHO PROCESAL PARA EL ENEMIGO EN GUATEMALA</a:t>
            </a:r>
          </a:p>
          <a:p>
            <a:pPr lvl="0"/>
            <a:r>
              <a:rPr lang="es-GT" dirty="0"/>
              <a:t>SE CREO UN SISTEMA PARALELO DE JUSTICIA CON LOS TRIBUNALES AD-HOC  EN LOS CUALES SE CAMBIO EL PROCEDIMIENTO PRE ESTABLECIOD SIN NINGUNA CONSECUENCIA PARA LOS JUECES Y FISCALES POR LA COMPLICIDAD DE LAS CORTES SUPERIORES Y LA  CORTE DE CONSTIUCIONALIDAD</a:t>
            </a:r>
          </a:p>
          <a:p>
            <a:pPr lvl="0"/>
            <a:r>
              <a:rPr lang="es-GT" dirty="0"/>
              <a:t>CON EL PODER DE INVESTIGAR Y AL MISMO TIEMPO ACUSAR SE LOGRO COOPTAR LOS TRIBUNALES PARA SERVICIO DE LOS FINES IDEOLOGICOS DEL EX COMISIONADO DE LA CICIG.</a:t>
            </a:r>
          </a:p>
          <a:p>
            <a:pPr lvl="0"/>
            <a:r>
              <a:rPr lang="es-GT" dirty="0"/>
              <a:t>LA CICIG FUE EN TODO UNA MANIFESTACION DE UNA VERDADERA “CIACS”</a:t>
            </a:r>
          </a:p>
          <a:p>
            <a:pPr lvl="0"/>
            <a:r>
              <a:rPr lang="es-GT" dirty="0"/>
              <a:t>LA PRISION PREVENTIVA FUE EL MECANISMO DE TORTURA PARA LOGRAR QUEBRAR A LOS MAS DEBILES Y CONVERTIRLOS EN “COLABORADORES EFICACES” PARA UN GUION PREPARADO POR LA CICIG EN CONTRA DEL CHIVO EXPIRATORIO O PERSONA OBJETIVO.</a:t>
            </a:r>
          </a:p>
          <a:p>
            <a:endParaRPr lang="es-GT" dirty="0"/>
          </a:p>
        </p:txBody>
      </p:sp>
    </p:spTree>
    <p:extLst>
      <p:ext uri="{BB962C8B-B14F-4D97-AF65-F5344CB8AC3E}">
        <p14:creationId xmlns:p14="http://schemas.microsoft.com/office/powerpoint/2010/main" val="833778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55000" lnSpcReduction="20000"/>
          </a:bodyPr>
          <a:lstStyle/>
          <a:p>
            <a:pPr lvl="0"/>
            <a:r>
              <a:rPr lang="es-GT" dirty="0"/>
              <a:t>EXISTIO UN COMPLOT CONTRA LAS PERSONAS OBJETIVO POR LA IMPUNIDAD DE LA ACTUACION DE LA FECI y la INMUNIDAD DEL PERSONAL DE LA CICIG. </a:t>
            </a:r>
          </a:p>
          <a:p>
            <a:pPr lvl="0"/>
            <a:r>
              <a:rPr lang="es-GT" dirty="0"/>
              <a:t>SE ESTIGMATIZO DESDE EL INICIO A LOS ACUSADOS COMO CORRUPTOS SIN PRUEBAS Y SIN SENTENCIAS CON SOLO ETIQUETAR CON NOMBRES LOS CASOS. </a:t>
            </a:r>
          </a:p>
          <a:p>
            <a:pPr lvl="0"/>
            <a:r>
              <a:rPr lang="es-GT" dirty="0"/>
              <a:t>SE JUZGO POR QUIEN ERA LA PERSONA Y NO POR LO QUE SUPUESTAMENTE HABIA HECHO, CON LO CUAL SE ESTIGMATIZO A MUCHAS PERSONAS. POR SU CONDICION SOCIAL, ECONOMOMICA, POLITICA O PROFESION.</a:t>
            </a:r>
          </a:p>
          <a:p>
            <a:pPr lvl="0"/>
            <a:r>
              <a:rPr lang="es-GT" dirty="0"/>
              <a:t>SE DESCRIMINO A LA PERSONA POR PERTENECER A UN GRUPO SOCIAL O PROFESIONAL.</a:t>
            </a:r>
          </a:p>
          <a:p>
            <a:pPr lvl="0"/>
            <a:r>
              <a:rPr lang="es-GT" dirty="0"/>
              <a:t>EXISTIO TODA UNA CONSPIRACION DE ESTADO PARA ELIMINAR SOCIAL, COMERCIAL, EMPRESARIA, O PROFESIONALMENTE A CIERTAS PERSONAS OBJETIVO.</a:t>
            </a:r>
          </a:p>
          <a:p>
            <a:pPr lvl="0"/>
            <a:r>
              <a:rPr lang="es-GT" dirty="0"/>
              <a:t>EXISTIO UN ABUSO DE PODER DE PARTE DE LOS FISCALES DEBIDO AL EJEMPLO QUE TOMARON DE LOS EXTRANJEROS Y A LA IMNADUREZ  PERSONAL PARA EL USO DEL PODER FISCAL.</a:t>
            </a:r>
          </a:p>
          <a:p>
            <a:pPr lvl="0"/>
            <a:r>
              <a:rPr lang="es-GT" dirty="0"/>
              <a:t>LOGRARON LA ELIMINACION MORAL DE LOS ACUSADOS ANTE LA SOCIEDAD.</a:t>
            </a:r>
          </a:p>
          <a:p>
            <a:pPr lvl="0"/>
            <a:r>
              <a:rPr lang="es-GT" dirty="0"/>
              <a:t>LA PRENSA POR DIFERENTES FACTORES SE CONVIRTIO EN UN ALIADO QUE AL FINAL SE PUSO DEL LADO PERDEDOR Y POR LO CUAL ACELERO O PERDIO CREDIBILIDAD POR SU FALTA DE OBJETIVIDAD ANTE LOS HECHOS.</a:t>
            </a:r>
          </a:p>
          <a:p>
            <a:endParaRPr lang="es-GT" dirty="0"/>
          </a:p>
        </p:txBody>
      </p:sp>
    </p:spTree>
    <p:extLst>
      <p:ext uri="{BB962C8B-B14F-4D97-AF65-F5344CB8AC3E}">
        <p14:creationId xmlns:p14="http://schemas.microsoft.com/office/powerpoint/2010/main" val="4827448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162177F-566A-4022-A838-5E34C3232FE6}"/>
              </a:ext>
            </a:extLst>
          </p:cNvPr>
          <p:cNvSpPr>
            <a:spLocks noGrp="1"/>
          </p:cNvSpPr>
          <p:nvPr>
            <p:ph type="title"/>
          </p:nvPr>
        </p:nvSpPr>
        <p:spPr/>
        <p:txBody>
          <a:bodyPr/>
          <a:lstStyle/>
          <a:p>
            <a:r>
              <a:rPr lang="es-GT" dirty="0"/>
              <a:t>LEGADO –REAL DE LA EX CICIG-</a:t>
            </a:r>
          </a:p>
        </p:txBody>
      </p:sp>
      <p:sp>
        <p:nvSpPr>
          <p:cNvPr id="3" name="Marcador de contenido 2">
            <a:extLst>
              <a:ext uri="{FF2B5EF4-FFF2-40B4-BE49-F238E27FC236}">
                <a16:creationId xmlns:a16="http://schemas.microsoft.com/office/drawing/2014/main" xmlns="" id="{F0AB676A-5695-431F-8BD5-ADB9B132C258}"/>
              </a:ext>
            </a:extLst>
          </p:cNvPr>
          <p:cNvSpPr>
            <a:spLocks noGrp="1"/>
          </p:cNvSpPr>
          <p:nvPr>
            <p:ph idx="1"/>
          </p:nvPr>
        </p:nvSpPr>
        <p:spPr/>
        <p:txBody>
          <a:bodyPr>
            <a:normAutofit fontScale="77500" lnSpcReduction="20000"/>
          </a:bodyPr>
          <a:lstStyle/>
          <a:p>
            <a:pPr lvl="0"/>
            <a:r>
              <a:rPr lang="es-GT" dirty="0"/>
              <a:t>EN SU OBJETIVO DE DESTRUIR A LA PERSONA OBJETIVO, SE CRIMINALIZO LA PROFESION DEL ABOGADO  O LA ACTIVIDAD PUBLICA O LOS NEGOCIOS PRIVADOS.</a:t>
            </a:r>
          </a:p>
          <a:p>
            <a:pPr lvl="0"/>
            <a:r>
              <a:rPr lang="es-GT" dirty="0"/>
              <a:t>EL MINISTERIO PUBLICO SE CONVIRTIO EN UN CRIMINAL EN SU FALSA LUCHA CONTRA EL CRIMEN.</a:t>
            </a:r>
          </a:p>
          <a:p>
            <a:pPr lvl="0"/>
            <a:r>
              <a:rPr lang="es-GT" dirty="0"/>
              <a:t>TODO FUE UN PARODIA JUDICIAL QUE COMENZO CON UN SHOW DE CONFERENCIAS DE PRENSA PARA PRENSENTAR COMO CULPABLES A LOS SINDICADOS -DE TURNO-</a:t>
            </a:r>
          </a:p>
          <a:p>
            <a:pPr lvl="0"/>
            <a:r>
              <a:rPr lang="es-GT" dirty="0"/>
              <a:t>LA ONU GARANTE DE LOS DDHH A NIVEL MUNDIAL FUE LA PRIMERA QUE LOS VIOLO POR MEDIO DE LA CICIG.</a:t>
            </a:r>
          </a:p>
          <a:p>
            <a:pPr lvl="0"/>
            <a:r>
              <a:rPr lang="es-GT" dirty="0"/>
              <a:t>LOS JUECES SE CONVIRTIERION EN “JUSTICIEROS” </a:t>
            </a:r>
          </a:p>
          <a:p>
            <a:r>
              <a:rPr lang="es-GT" dirty="0"/>
              <a:t> </a:t>
            </a:r>
          </a:p>
          <a:p>
            <a:endParaRPr lang="es-GT" dirty="0"/>
          </a:p>
        </p:txBody>
      </p:sp>
    </p:spTree>
    <p:extLst>
      <p:ext uri="{BB962C8B-B14F-4D97-AF65-F5344CB8AC3E}">
        <p14:creationId xmlns:p14="http://schemas.microsoft.com/office/powerpoint/2010/main" val="27495022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F63F819-BD5B-4571-85E2-01B1523F3A93}"/>
              </a:ext>
            </a:extLst>
          </p:cNvPr>
          <p:cNvSpPr>
            <a:spLocks noGrp="1"/>
          </p:cNvSpPr>
          <p:nvPr>
            <p:ph type="title"/>
          </p:nvPr>
        </p:nvSpPr>
        <p:spPr/>
        <p:txBody>
          <a:bodyPr/>
          <a:lstStyle/>
          <a:p>
            <a:r>
              <a:rPr lang="es-GT" dirty="0"/>
              <a:t>RECOMENDACION</a:t>
            </a:r>
          </a:p>
        </p:txBody>
      </p:sp>
      <p:sp>
        <p:nvSpPr>
          <p:cNvPr id="3" name="Marcador de contenido 2">
            <a:extLst>
              <a:ext uri="{FF2B5EF4-FFF2-40B4-BE49-F238E27FC236}">
                <a16:creationId xmlns:a16="http://schemas.microsoft.com/office/drawing/2014/main" xmlns="" id="{3E6F1B1C-A95B-4595-BBC0-8DE149349BC0}"/>
              </a:ext>
            </a:extLst>
          </p:cNvPr>
          <p:cNvSpPr>
            <a:spLocks noGrp="1"/>
          </p:cNvSpPr>
          <p:nvPr>
            <p:ph idx="1"/>
          </p:nvPr>
        </p:nvSpPr>
        <p:spPr/>
        <p:txBody>
          <a:bodyPr>
            <a:normAutofit fontScale="92500"/>
          </a:bodyPr>
          <a:lstStyle/>
          <a:p>
            <a:r>
              <a:rPr lang="es-GT" dirty="0"/>
              <a:t>SE LEGISLE UNA AMNISTIA PARA PRESOS POLITICOS</a:t>
            </a:r>
          </a:p>
          <a:p>
            <a:r>
              <a:rPr lang="es-GT" dirty="0"/>
              <a:t>SE REFORME LAS LEYES REPRESIVAS; DE EXTINCIÓN DE DOMINIO, DE DELINCUENCIA ORGANIZADA, DE LAVADO DE DINERO.</a:t>
            </a:r>
          </a:p>
          <a:p>
            <a:r>
              <a:rPr lang="es-GT" dirty="0"/>
              <a:t>SE LEGISLE LA RESPONSABILIDAD PENAL DEL FISCAL Y DEL JUEZ</a:t>
            </a:r>
          </a:p>
          <a:p>
            <a:r>
              <a:rPr lang="es-GT" dirty="0"/>
              <a:t>SE SEPARE LA FUNCION DE INVESTIGAR DE LA ACUSAR</a:t>
            </a:r>
          </a:p>
          <a:p>
            <a:r>
              <a:rPr lang="es-GT" dirty="0"/>
              <a:t>SE REFORME LA LEY DE LA CARRERA JUDICIAL, DEL MINISTERIO PUBLICO, DEL SISTEMA PENITENCIARIO, EL CÓDIGO PROCESAL PENAL, EL CÓDIGO PENAL, EN ARMONÍA CON LA CONSTITUCIÓN POLÍTICA DE LA REPUBLICA.</a:t>
            </a:r>
          </a:p>
        </p:txBody>
      </p:sp>
    </p:spTree>
    <p:extLst>
      <p:ext uri="{BB962C8B-B14F-4D97-AF65-F5344CB8AC3E}">
        <p14:creationId xmlns:p14="http://schemas.microsoft.com/office/powerpoint/2010/main" val="26760537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20B957A-3EBB-4378-BC9E-DA640B5FBDFB}"/>
              </a:ext>
            </a:extLst>
          </p:cNvPr>
          <p:cNvSpPr>
            <a:spLocks noGrp="1"/>
          </p:cNvSpPr>
          <p:nvPr>
            <p:ph type="ctrTitle"/>
          </p:nvPr>
        </p:nvSpPr>
        <p:spPr>
          <a:xfrm>
            <a:off x="2493106" y="802299"/>
            <a:ext cx="8561746" cy="562676"/>
          </a:xfrm>
        </p:spPr>
        <p:txBody>
          <a:bodyPr>
            <a:normAutofit/>
          </a:bodyPr>
          <a:lstStyle/>
          <a:p>
            <a:r>
              <a:rPr lang="es-GT" sz="3600" dirty="0"/>
              <a:t>RECOMENDACION</a:t>
            </a:r>
          </a:p>
        </p:txBody>
      </p:sp>
      <p:sp>
        <p:nvSpPr>
          <p:cNvPr id="3" name="Subtítulo 2">
            <a:extLst>
              <a:ext uri="{FF2B5EF4-FFF2-40B4-BE49-F238E27FC236}">
                <a16:creationId xmlns:a16="http://schemas.microsoft.com/office/drawing/2014/main" xmlns="" id="{29F0A8BC-28D6-498E-8C89-93125EFDAB18}"/>
              </a:ext>
            </a:extLst>
          </p:cNvPr>
          <p:cNvSpPr>
            <a:spLocks noGrp="1"/>
          </p:cNvSpPr>
          <p:nvPr>
            <p:ph type="subTitle" idx="1"/>
          </p:nvPr>
        </p:nvSpPr>
        <p:spPr>
          <a:xfrm>
            <a:off x="2402038" y="1749288"/>
            <a:ext cx="8561746" cy="781878"/>
          </a:xfrm>
        </p:spPr>
        <p:txBody>
          <a:bodyPr>
            <a:noAutofit/>
          </a:bodyPr>
          <a:lstStyle/>
          <a:p>
            <a:pPr marL="342900" indent="-342900">
              <a:buFont typeface="Arial" panose="020B0604020202020204" pitchFamily="34" charset="0"/>
              <a:buChar char="•"/>
            </a:pPr>
            <a:r>
              <a:rPr lang="es-GT" sz="2000" dirty="0"/>
              <a:t>SE legisle para que Los equipos DE cámaras de televisión y radio no ingresen a la audiencias y conviertan en un “</a:t>
            </a:r>
            <a:r>
              <a:rPr lang="es-GT" sz="2000" dirty="0" err="1"/>
              <a:t>reality</a:t>
            </a:r>
            <a:r>
              <a:rPr lang="es-GT" sz="2000" dirty="0"/>
              <a:t>  show” las audiencias que violan la presunción de inocencia</a:t>
            </a:r>
          </a:p>
          <a:p>
            <a:pPr marL="342900" indent="-342900">
              <a:buFont typeface="Arial" panose="020B0604020202020204" pitchFamily="34" charset="0"/>
              <a:buChar char="•"/>
            </a:pPr>
            <a:r>
              <a:rPr lang="es-GT" sz="2000" dirty="0"/>
              <a:t>Se FORME UNA COMISION MULTIDICIPLINARIA DE investigación DE LA OPERACIÓN DE LA </a:t>
            </a:r>
            <a:r>
              <a:rPr lang="es-GT" sz="2000" dirty="0" err="1"/>
              <a:t>ume</a:t>
            </a:r>
            <a:r>
              <a:rPr lang="es-GT" sz="2000" dirty="0"/>
              <a:t> del </a:t>
            </a:r>
            <a:r>
              <a:rPr lang="es-GT" sz="2000" dirty="0" err="1"/>
              <a:t>mp</a:t>
            </a:r>
            <a:r>
              <a:rPr lang="es-GT" sz="2000" dirty="0"/>
              <a:t> en los últimos 5 años.</a:t>
            </a:r>
          </a:p>
          <a:p>
            <a:pPr marL="342900" indent="-342900">
              <a:buFont typeface="Arial" panose="020B0604020202020204" pitchFamily="34" charset="0"/>
              <a:buChar char="•"/>
            </a:pPr>
            <a:r>
              <a:rPr lang="es-GT" sz="2000" dirty="0"/>
              <a:t>Se revise todos los casos donde la ex </a:t>
            </a:r>
            <a:r>
              <a:rPr lang="es-GT" sz="2000" dirty="0" err="1"/>
              <a:t>cicig</a:t>
            </a:r>
            <a:r>
              <a:rPr lang="es-GT" sz="2000" dirty="0"/>
              <a:t> investigo y acuso al mismo tiempo.</a:t>
            </a:r>
          </a:p>
        </p:txBody>
      </p:sp>
    </p:spTree>
    <p:extLst>
      <p:ext uri="{BB962C8B-B14F-4D97-AF65-F5344CB8AC3E}">
        <p14:creationId xmlns:p14="http://schemas.microsoft.com/office/powerpoint/2010/main" val="2569269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20B957A-3EBB-4378-BC9E-DA640B5FBDFB}"/>
              </a:ext>
            </a:extLst>
          </p:cNvPr>
          <p:cNvSpPr>
            <a:spLocks noGrp="1"/>
          </p:cNvSpPr>
          <p:nvPr>
            <p:ph type="ctrTitle"/>
          </p:nvPr>
        </p:nvSpPr>
        <p:spPr>
          <a:xfrm>
            <a:off x="2493106" y="802299"/>
            <a:ext cx="8561746" cy="562676"/>
          </a:xfrm>
        </p:spPr>
        <p:txBody>
          <a:bodyPr>
            <a:normAutofit/>
          </a:bodyPr>
          <a:lstStyle/>
          <a:p>
            <a:r>
              <a:rPr lang="es-GT" sz="3600" dirty="0"/>
              <a:t>RECOMENDACION</a:t>
            </a:r>
          </a:p>
        </p:txBody>
      </p:sp>
      <p:sp>
        <p:nvSpPr>
          <p:cNvPr id="3" name="Subtítulo 2">
            <a:extLst>
              <a:ext uri="{FF2B5EF4-FFF2-40B4-BE49-F238E27FC236}">
                <a16:creationId xmlns:a16="http://schemas.microsoft.com/office/drawing/2014/main" xmlns="" id="{29F0A8BC-28D6-498E-8C89-93125EFDAB18}"/>
              </a:ext>
            </a:extLst>
          </p:cNvPr>
          <p:cNvSpPr>
            <a:spLocks noGrp="1"/>
          </p:cNvSpPr>
          <p:nvPr>
            <p:ph type="subTitle" idx="1"/>
          </p:nvPr>
        </p:nvSpPr>
        <p:spPr>
          <a:xfrm>
            <a:off x="2402038" y="1749288"/>
            <a:ext cx="8561746" cy="781878"/>
          </a:xfrm>
        </p:spPr>
        <p:txBody>
          <a:bodyPr>
            <a:noAutofit/>
          </a:bodyPr>
          <a:lstStyle/>
          <a:p>
            <a:pPr marL="342900" indent="-342900">
              <a:buFont typeface="Arial" panose="020B0604020202020204" pitchFamily="34" charset="0"/>
              <a:buChar char="•"/>
            </a:pPr>
            <a:r>
              <a:rPr lang="es-GT" sz="2000" dirty="0"/>
              <a:t>Se legisle para asegurar que no se repita la prisión preventiva como mecanismo de tortura de estado</a:t>
            </a:r>
          </a:p>
          <a:p>
            <a:pPr marL="342900" indent="-342900">
              <a:buFont typeface="Arial" panose="020B0604020202020204" pitchFamily="34" charset="0"/>
              <a:buChar char="•"/>
            </a:pPr>
            <a:r>
              <a:rPr lang="es-GT" sz="2000" dirty="0"/>
              <a:t>Se legisle para que el sistema de justicia no sea cooptado por actores de poder factico</a:t>
            </a:r>
          </a:p>
          <a:p>
            <a:pPr marL="342900" indent="-342900">
              <a:buFont typeface="Arial" panose="020B0604020202020204" pitchFamily="34" charset="0"/>
              <a:buChar char="•"/>
            </a:pPr>
            <a:r>
              <a:rPr lang="es-GT" sz="2000" dirty="0"/>
              <a:t>Se pida un perdón oficial de parte del estado para todas las victimas de las violaciones de los derechos humanos por parte de la ex </a:t>
            </a:r>
            <a:r>
              <a:rPr lang="es-GT" sz="2000" dirty="0" err="1"/>
              <a:t>cicig</a:t>
            </a:r>
            <a:r>
              <a:rPr lang="es-GT" sz="2000" dirty="0"/>
              <a:t> y de la </a:t>
            </a:r>
            <a:r>
              <a:rPr lang="es-GT" sz="2000" dirty="0" err="1"/>
              <a:t>feci</a:t>
            </a:r>
            <a:r>
              <a:rPr lang="es-GT" sz="2000" dirty="0"/>
              <a:t>.</a:t>
            </a:r>
          </a:p>
          <a:p>
            <a:pPr marL="342900" indent="-342900">
              <a:buFont typeface="Arial" panose="020B0604020202020204" pitchFamily="34" charset="0"/>
              <a:buChar char="•"/>
            </a:pPr>
            <a:r>
              <a:rPr lang="es-GT" sz="2000" dirty="0"/>
              <a:t>SE DEDUZCAN LAS RESPONSABILDIADES CIVILES Y PENALES PARA LOS FISCALES QUE FUERON COMPLICES DE LAS ILEGALIDADES DE LA EX CICIG.</a:t>
            </a:r>
          </a:p>
        </p:txBody>
      </p:sp>
    </p:spTree>
    <p:extLst>
      <p:ext uri="{BB962C8B-B14F-4D97-AF65-F5344CB8AC3E}">
        <p14:creationId xmlns:p14="http://schemas.microsoft.com/office/powerpoint/2010/main" val="2983167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AA7F200-253C-4402-BEB4-8D5A4D23AAB4}"/>
              </a:ext>
            </a:extLst>
          </p:cNvPr>
          <p:cNvSpPr>
            <a:spLocks noGrp="1"/>
          </p:cNvSpPr>
          <p:nvPr>
            <p:ph type="title"/>
          </p:nvPr>
        </p:nvSpPr>
        <p:spPr>
          <a:xfrm>
            <a:off x="1534696" y="804519"/>
            <a:ext cx="9520158" cy="1049235"/>
          </a:xfrm>
        </p:spPr>
        <p:txBody>
          <a:bodyPr>
            <a:normAutofit/>
          </a:bodyPr>
          <a:lstStyle/>
          <a:p>
            <a:pPr algn="ctr"/>
            <a:r>
              <a:rPr lang="es-GT" sz="4800" dirty="0"/>
              <a:t>ESCENARIOS</a:t>
            </a:r>
          </a:p>
        </p:txBody>
      </p:sp>
      <p:sp>
        <p:nvSpPr>
          <p:cNvPr id="3" name="Marcador de contenido 2">
            <a:extLst>
              <a:ext uri="{FF2B5EF4-FFF2-40B4-BE49-F238E27FC236}">
                <a16:creationId xmlns:a16="http://schemas.microsoft.com/office/drawing/2014/main" xmlns="" id="{3F49066B-746D-4BC9-B1A9-AE27FF9D3651}"/>
              </a:ext>
            </a:extLst>
          </p:cNvPr>
          <p:cNvSpPr>
            <a:spLocks noGrp="1"/>
          </p:cNvSpPr>
          <p:nvPr>
            <p:ph idx="1"/>
          </p:nvPr>
        </p:nvSpPr>
        <p:spPr/>
        <p:txBody>
          <a:bodyPr>
            <a:normAutofit fontScale="77500" lnSpcReduction="20000"/>
          </a:bodyPr>
          <a:lstStyle/>
          <a:p>
            <a:r>
              <a:rPr lang="es-GT" sz="3600" dirty="0"/>
              <a:t>CAMPO INTERNACIONAL</a:t>
            </a:r>
          </a:p>
          <a:p>
            <a:pPr lvl="1"/>
            <a:r>
              <a:rPr lang="es-GT" sz="3600" dirty="0"/>
              <a:t>ONU –Agenda del Nuevo Orden Mundial-</a:t>
            </a:r>
          </a:p>
          <a:p>
            <a:pPr lvl="1"/>
            <a:r>
              <a:rPr lang="es-GT" sz="3400" dirty="0"/>
              <a:t>Embajadores de países  cooperantes violando el principio de respeto a la auto determinación de los pueblos</a:t>
            </a:r>
          </a:p>
          <a:p>
            <a:r>
              <a:rPr lang="es-GT" sz="3600" dirty="0"/>
              <a:t>CAMPO NACIONAL</a:t>
            </a:r>
          </a:p>
          <a:p>
            <a:pPr lvl="1"/>
            <a:r>
              <a:rPr lang="es-GT" sz="3600" dirty="0"/>
              <a:t>La Izquierda Radical</a:t>
            </a:r>
          </a:p>
          <a:p>
            <a:pPr lvl="1"/>
            <a:r>
              <a:rPr lang="es-GT" sz="3600" dirty="0"/>
              <a:t>Aliados coyunturales</a:t>
            </a:r>
          </a:p>
          <a:p>
            <a:pPr lvl="1"/>
            <a:endParaRPr lang="es-GT" dirty="0"/>
          </a:p>
        </p:txBody>
      </p:sp>
    </p:spTree>
    <p:extLst>
      <p:ext uri="{BB962C8B-B14F-4D97-AF65-F5344CB8AC3E}">
        <p14:creationId xmlns:p14="http://schemas.microsoft.com/office/powerpoint/2010/main" val="32484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5DA3958-B1F7-4358-9E90-346E0D2AF558}"/>
              </a:ext>
            </a:extLst>
          </p:cNvPr>
          <p:cNvSpPr>
            <a:spLocks noGrp="1"/>
          </p:cNvSpPr>
          <p:nvPr>
            <p:ph type="ctrTitle"/>
          </p:nvPr>
        </p:nvSpPr>
        <p:spPr>
          <a:xfrm>
            <a:off x="2665383" y="-416902"/>
            <a:ext cx="8561747" cy="2541431"/>
          </a:xfrm>
        </p:spPr>
        <p:txBody>
          <a:bodyPr>
            <a:normAutofit/>
          </a:bodyPr>
          <a:lstStyle/>
          <a:p>
            <a:r>
              <a:rPr lang="es-GT" sz="4800" dirty="0"/>
              <a:t>ARMA DE DESTRUCCION MASIVA DE LA REPUBLICA Y EL ESTADO DE DERECHO</a:t>
            </a:r>
          </a:p>
        </p:txBody>
      </p:sp>
      <p:sp>
        <p:nvSpPr>
          <p:cNvPr id="3" name="Subtítulo 2">
            <a:extLst>
              <a:ext uri="{FF2B5EF4-FFF2-40B4-BE49-F238E27FC236}">
                <a16:creationId xmlns:a16="http://schemas.microsoft.com/office/drawing/2014/main" xmlns="" id="{7D715F6D-2E45-4FBB-A4B0-06A673C2EFD2}"/>
              </a:ext>
            </a:extLst>
          </p:cNvPr>
          <p:cNvSpPr>
            <a:spLocks noGrp="1"/>
          </p:cNvSpPr>
          <p:nvPr>
            <p:ph type="subTitle" idx="1"/>
          </p:nvPr>
        </p:nvSpPr>
        <p:spPr>
          <a:xfrm>
            <a:off x="3922643" y="2332383"/>
            <a:ext cx="7304486" cy="1523999"/>
          </a:xfrm>
        </p:spPr>
        <p:txBody>
          <a:bodyPr>
            <a:noAutofit/>
          </a:bodyPr>
          <a:lstStyle/>
          <a:p>
            <a:r>
              <a:rPr lang="es-GT" sz="3600" dirty="0"/>
              <a:t>                 “LA LEY”</a:t>
            </a:r>
          </a:p>
          <a:p>
            <a:r>
              <a:rPr lang="es-GT" sz="3600" dirty="0"/>
              <a:t>	DICE LO QUE YO DIGO </a:t>
            </a:r>
          </a:p>
          <a:p>
            <a:r>
              <a:rPr lang="es-GT" sz="3600" dirty="0"/>
              <a:t>	       QUE DICE”</a:t>
            </a:r>
          </a:p>
        </p:txBody>
      </p:sp>
    </p:spTree>
    <p:extLst>
      <p:ext uri="{BB962C8B-B14F-4D97-AF65-F5344CB8AC3E}">
        <p14:creationId xmlns:p14="http://schemas.microsoft.com/office/powerpoint/2010/main" val="393836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4B16215-6BB6-4257-B527-6BD04FA12CC0}"/>
              </a:ext>
            </a:extLst>
          </p:cNvPr>
          <p:cNvSpPr>
            <a:spLocks noGrp="1"/>
          </p:cNvSpPr>
          <p:nvPr>
            <p:ph type="title"/>
          </p:nvPr>
        </p:nvSpPr>
        <p:spPr/>
        <p:txBody>
          <a:bodyPr/>
          <a:lstStyle/>
          <a:p>
            <a:r>
              <a:rPr lang="es-GT" dirty="0"/>
              <a:t>ACTORES PRINCIPALES</a:t>
            </a:r>
          </a:p>
        </p:txBody>
      </p:sp>
      <p:sp>
        <p:nvSpPr>
          <p:cNvPr id="3" name="Marcador de contenido 2">
            <a:extLst>
              <a:ext uri="{FF2B5EF4-FFF2-40B4-BE49-F238E27FC236}">
                <a16:creationId xmlns:a16="http://schemas.microsoft.com/office/drawing/2014/main" xmlns="" id="{0136A3DD-8396-4622-8C9F-E494BE6885CC}"/>
              </a:ext>
            </a:extLst>
          </p:cNvPr>
          <p:cNvSpPr>
            <a:spLocks noGrp="1"/>
          </p:cNvSpPr>
          <p:nvPr>
            <p:ph idx="1"/>
          </p:nvPr>
        </p:nvSpPr>
        <p:spPr/>
        <p:txBody>
          <a:bodyPr/>
          <a:lstStyle/>
          <a:p>
            <a:r>
              <a:rPr lang="es-GT" dirty="0"/>
              <a:t>VERDUGOS JUDICIALES; LOS JUECES JUSTICIEROS</a:t>
            </a:r>
          </a:p>
          <a:p>
            <a:r>
              <a:rPr lang="es-GT" dirty="0"/>
              <a:t>LA POLICIA POLITICA; LA FECI</a:t>
            </a:r>
          </a:p>
          <a:p>
            <a:r>
              <a:rPr lang="es-GT" dirty="0"/>
              <a:t>LA  GRAN ARTICULADORA; LA CICIG  y EX COMISIONADO</a:t>
            </a:r>
          </a:p>
          <a:p>
            <a:r>
              <a:rPr lang="es-GT" dirty="0"/>
              <a:t>LA CAJA DE RESONANCIA; LA PRENSA MILITANTE y NET CENTER</a:t>
            </a:r>
          </a:p>
          <a:p>
            <a:r>
              <a:rPr lang="es-GT" dirty="0"/>
              <a:t>MECANISMO DE COOPTACION DE JUECES; LOS MANDATARIOS JUDICIALES DE LA EX CICIG –IDEOLOGIA DE IZQUIERDA-</a:t>
            </a:r>
          </a:p>
          <a:p>
            <a:endParaRPr lang="es-GT" dirty="0"/>
          </a:p>
        </p:txBody>
      </p:sp>
    </p:spTree>
    <p:extLst>
      <p:ext uri="{BB962C8B-B14F-4D97-AF65-F5344CB8AC3E}">
        <p14:creationId xmlns:p14="http://schemas.microsoft.com/office/powerpoint/2010/main" val="3138134833"/>
      </p:ext>
    </p:extLst>
  </p:cSld>
  <p:clrMapOvr>
    <a:masterClrMapping/>
  </p:clrMapOvr>
</p:sld>
</file>

<file path=ppt/theme/theme1.xml><?xml version="1.0" encoding="utf-8"?>
<a:theme xmlns:a="http://schemas.openxmlformats.org/drawingml/2006/main" name="Galería">
  <a:themeElements>
    <a:clrScheme name="Gallery">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Gallery">
      <a:majorFont>
        <a:latin typeface="Palatino Linotype" panose="020405020505050303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panose="020405020505050303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AC464412-510E-4F2B-8947-A0DDBD028997}"/>
    </a:ext>
  </a:extLst>
</a:theme>
</file>

<file path=docProps/app.xml><?xml version="1.0" encoding="utf-8"?>
<Properties xmlns="http://schemas.openxmlformats.org/officeDocument/2006/extended-properties" xmlns:vt="http://schemas.openxmlformats.org/officeDocument/2006/docPropsVTypes">
  <Template>TM10001114[[fn=Galería]]</Template>
  <TotalTime>20172</TotalTime>
  <Words>4167</Words>
  <Application>Microsoft Office PowerPoint</Application>
  <PresentationFormat>Panorámica</PresentationFormat>
  <Paragraphs>421</Paragraphs>
  <Slides>67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67</vt:i4>
      </vt:variant>
    </vt:vector>
  </HeadingPairs>
  <TitlesOfParts>
    <vt:vector size="71" baseType="lpstr">
      <vt:lpstr>Arial</vt:lpstr>
      <vt:lpstr>Palatino Linotype</vt:lpstr>
      <vt:lpstr>Wingdings</vt:lpstr>
      <vt:lpstr>Galería</vt:lpstr>
      <vt:lpstr>Caso Político  ABOGADO MOISES EDUARDO  GALINDO RUIZ</vt:lpstr>
      <vt:lpstr>Síntesis del caso del Abogado Moisés Galindo  </vt:lpstr>
      <vt:lpstr>Síntesis del caso del Abogado Moisés Galindo  </vt:lpstr>
      <vt:lpstr>SECUESTRADO POLITICO</vt:lpstr>
      <vt:lpstr>LA GUERRA</vt:lpstr>
      <vt:lpstr>EL TEATRO DE GUERRA</vt:lpstr>
      <vt:lpstr>ESCENARIOS</vt:lpstr>
      <vt:lpstr>ARMA DE DESTRUCCION MASIVA DE LA REPUBLICA Y EL ESTADO DE DERECHO</vt:lpstr>
      <vt:lpstr>ACTORES PRINCIPALES</vt:lpstr>
      <vt:lpstr>El enemigo  -tirano y totalitario-</vt:lpstr>
      <vt:lpstr>El enemigo  -tirano y totalitario-</vt:lpstr>
      <vt:lpstr>Defensores de la Patria</vt:lpstr>
      <vt:lpstr>LA ESTRATEGIA DEL ENEMIGO</vt:lpstr>
      <vt:lpstr>ORIGEN DEL CONFLICTO</vt:lpstr>
      <vt:lpstr>OBJETIVO</vt:lpstr>
      <vt:lpstr>OFENSIVA FINAL</vt:lpstr>
      <vt:lpstr>COYUNTURA DE LA TORMENTO PERFECTA</vt:lpstr>
      <vt:lpstr>ACTORES</vt:lpstr>
      <vt:lpstr>Actores</vt:lpstr>
      <vt:lpstr>Actores</vt:lpstr>
      <vt:lpstr>Actores</vt:lpstr>
      <vt:lpstr>Actores</vt:lpstr>
      <vt:lpstr>Actores</vt:lpstr>
      <vt:lpstr>VICTIMA</vt:lpstr>
      <vt:lpstr>Daños Colaterales</vt:lpstr>
      <vt:lpstr>Transferencia de la Cicig al Mp</vt:lpstr>
      <vt:lpstr>Transferencia de la Cicig al Mp</vt:lpstr>
      <vt:lpstr>Transferencia de la Cicig al Mp</vt:lpstr>
      <vt:lpstr>COYUNTURA NACIONAL -Temporalidad durante la captura del abogado Moisés Galindo-</vt:lpstr>
      <vt:lpstr>Perfil del Abogado Moisés Eduardo Galindo Ruiz</vt:lpstr>
      <vt:lpstr>El caso del Abogado Moisés Galindo</vt:lpstr>
      <vt:lpstr>El caso del Abogado Moisés Galindo</vt:lpstr>
      <vt:lpstr>El caso del Abogado Moisés Galindo</vt:lpstr>
      <vt:lpstr>CRIMINALIZARON LOS SERVICIOS PROFESIONALES –Q.60,000.00-</vt:lpstr>
      <vt:lpstr>LAS NORMATIVA INTERNACIONAL Y NACIONAL VIOLENTADA EN EL CASO ABOGADO  MOISES GALINDO</vt:lpstr>
      <vt:lpstr>DENUNCIAS (-) sin respuesta/  (+) con respuesta</vt:lpstr>
      <vt:lpstr>DENUNCIAS</vt:lpstr>
      <vt:lpstr>Responsabilidad de la ONU</vt:lpstr>
      <vt:lpstr>HECHOS</vt:lpstr>
      <vt:lpstr>HECHOS</vt:lpstr>
      <vt:lpstr>La colaboradora eficaz mintió</vt:lpstr>
      <vt:lpstr>DAÑOS COLATERALES </vt:lpstr>
      <vt:lpstr>DAÑOS COLATERALES     </vt:lpstr>
      <vt:lpstr>Uso del aparato judicial para silenciar la desidencia</vt:lpstr>
      <vt:lpstr>Metodología CICIG - FECI</vt:lpstr>
      <vt:lpstr>Metodología CICIG - FECI</vt:lpstr>
      <vt:lpstr>CICIG instrumento de ataque y venganza contra enemigos de la izquierda radical </vt:lpstr>
      <vt:lpstr>VENCEDORES</vt:lpstr>
      <vt:lpstr>VENCIDOS</vt:lpstr>
      <vt:lpstr>LA ONU POR MEDIO DE LA CICIG</vt:lpstr>
      <vt:lpstr> CONCLUSION</vt:lpstr>
      <vt:lpstr> CONCLUSION</vt:lpstr>
      <vt:lpstr>CONCLUSION</vt:lpstr>
      <vt:lpstr>CONCLUSION</vt:lpstr>
      <vt:lpstr>CONCLUSION</vt:lpstr>
      <vt:lpstr>LECCIONES</vt:lpstr>
      <vt:lpstr>LECCIONES</vt:lpstr>
      <vt:lpstr>LECCIONES</vt:lpstr>
      <vt:lpstr>LEGADO –REAL DE LA EX CICIG-</vt:lpstr>
      <vt:lpstr>LEGADO –REAL DE LA EX CICIG-</vt:lpstr>
      <vt:lpstr>LEGADO –REAL DE LA EX CICIG-</vt:lpstr>
      <vt:lpstr>LEGADO –REAL DE LA EX CICIG-</vt:lpstr>
      <vt:lpstr>LEGADO –REAL DE LA EX CICIG-</vt:lpstr>
      <vt:lpstr>LEGADO –REAL DE LA EX CICIG-</vt:lpstr>
      <vt:lpstr>RECOMENDACION</vt:lpstr>
      <vt:lpstr>RECOMENDACION</vt:lpstr>
      <vt:lpstr>RECOMENDACION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ABOGADO MOISES EDUARDO GALINDO RUIZ</dc:title>
  <dc:creator>Arq. Inqui Lino</dc:creator>
  <cp:lastModifiedBy>Usuario</cp:lastModifiedBy>
  <cp:revision>564</cp:revision>
  <cp:lastPrinted>2019-11-23T12:57:32Z</cp:lastPrinted>
  <dcterms:created xsi:type="dcterms:W3CDTF">2019-11-11T22:28:42Z</dcterms:created>
  <dcterms:modified xsi:type="dcterms:W3CDTF">2019-12-10T19:13:49Z</dcterms:modified>
</cp:coreProperties>
</file>